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handoutMasterIdLst>
    <p:handoutMasterId r:id="rId64"/>
  </p:handoutMasterIdLst>
  <p:sldIdLst>
    <p:sldId id="304" r:id="rId2"/>
    <p:sldId id="6046" r:id="rId3"/>
    <p:sldId id="6047" r:id="rId4"/>
    <p:sldId id="9983" r:id="rId5"/>
    <p:sldId id="6040" r:id="rId6"/>
    <p:sldId id="6026" r:id="rId7"/>
    <p:sldId id="6027" r:id="rId8"/>
    <p:sldId id="9984" r:id="rId9"/>
    <p:sldId id="9985" r:id="rId10"/>
    <p:sldId id="6041" r:id="rId11"/>
    <p:sldId id="6042" r:id="rId12"/>
    <p:sldId id="10000" r:id="rId13"/>
    <p:sldId id="705" r:id="rId14"/>
    <p:sldId id="706" r:id="rId15"/>
    <p:sldId id="707" r:id="rId16"/>
    <p:sldId id="9987" r:id="rId17"/>
    <p:sldId id="9988" r:id="rId18"/>
    <p:sldId id="9989" r:id="rId19"/>
    <p:sldId id="9991" r:id="rId20"/>
    <p:sldId id="9990" r:id="rId21"/>
    <p:sldId id="708" r:id="rId22"/>
    <p:sldId id="10001" r:id="rId23"/>
    <p:sldId id="713" r:id="rId24"/>
    <p:sldId id="10002" r:id="rId25"/>
    <p:sldId id="10003" r:id="rId26"/>
    <p:sldId id="9954" r:id="rId27"/>
    <p:sldId id="6044" r:id="rId28"/>
    <p:sldId id="6043" r:id="rId29"/>
    <p:sldId id="715" r:id="rId30"/>
    <p:sldId id="716" r:id="rId31"/>
    <p:sldId id="10005" r:id="rId32"/>
    <p:sldId id="717" r:id="rId33"/>
    <p:sldId id="718" r:id="rId34"/>
    <p:sldId id="719" r:id="rId35"/>
    <p:sldId id="10004" r:id="rId36"/>
    <p:sldId id="727" r:id="rId37"/>
    <p:sldId id="720" r:id="rId38"/>
    <p:sldId id="9927" r:id="rId39"/>
    <p:sldId id="6053" r:id="rId40"/>
    <p:sldId id="10006" r:id="rId41"/>
    <p:sldId id="6045" r:id="rId42"/>
    <p:sldId id="723" r:id="rId43"/>
    <p:sldId id="9992" r:id="rId44"/>
    <p:sldId id="9993" r:id="rId45"/>
    <p:sldId id="6049" r:id="rId46"/>
    <p:sldId id="10008" r:id="rId47"/>
    <p:sldId id="10010" r:id="rId48"/>
    <p:sldId id="732" r:id="rId49"/>
    <p:sldId id="730" r:id="rId50"/>
    <p:sldId id="10011" r:id="rId51"/>
    <p:sldId id="6050" r:id="rId52"/>
    <p:sldId id="6051" r:id="rId53"/>
    <p:sldId id="10012" r:id="rId54"/>
    <p:sldId id="725" r:id="rId55"/>
    <p:sldId id="726" r:id="rId56"/>
    <p:sldId id="10014" r:id="rId57"/>
    <p:sldId id="10013" r:id="rId58"/>
    <p:sldId id="9926" r:id="rId59"/>
    <p:sldId id="9998" r:id="rId60"/>
    <p:sldId id="6036" r:id="rId61"/>
    <p:sldId id="6034" r:id="rId62"/>
  </p:sldIdLst>
  <p:sldSz cx="9144000" cy="5143500" type="screen16x9"/>
  <p:notesSz cx="6858000" cy="9144000"/>
  <p:custDataLst>
    <p:tags r:id="rId6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0" autoAdjust="0"/>
    <p:restoredTop sz="91465"/>
  </p:normalViewPr>
  <p:slideViewPr>
    <p:cSldViewPr snapToGrid="0" snapToObjects="1">
      <p:cViewPr varScale="1">
        <p:scale>
          <a:sx n="133" d="100"/>
          <a:sy n="133" d="100"/>
        </p:scale>
        <p:origin x="1016"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656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74638" y="406400"/>
            <a:ext cx="7407276" cy="4167188"/>
          </a:xfrm>
          <a:ln/>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546442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3666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74638" y="406400"/>
            <a:ext cx="7407276"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74638" y="406400"/>
            <a:ext cx="7407276"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395104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74638" y="406400"/>
            <a:ext cx="7407276" cy="4167188"/>
          </a:xfrm>
          <a:ln/>
        </p:spPr>
      </p:sp>
      <p:sp>
        <p:nvSpPr>
          <p:cNvPr id="6656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90644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74638" y="406400"/>
            <a:ext cx="7407276" cy="4167188"/>
          </a:xfrm>
          <a:ln/>
        </p:spPr>
      </p:sp>
      <p:sp>
        <p:nvSpPr>
          <p:cNvPr id="6758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71192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251159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74638" y="406400"/>
            <a:ext cx="7407276"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95643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202186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28950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dirty="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a:ln/>
        </p:spPr>
      </p:sp>
      <p:sp>
        <p:nvSpPr>
          <p:cNvPr id="7065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extLst>
      <p:ext uri="{BB962C8B-B14F-4D97-AF65-F5344CB8AC3E}">
        <p14:creationId xmlns:p14="http://schemas.microsoft.com/office/powerpoint/2010/main" val="12635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843371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82588" y="685800"/>
            <a:ext cx="6094412" cy="3429000"/>
          </a:xfrm>
          <a:ln/>
        </p:spPr>
      </p:sp>
      <p:sp>
        <p:nvSpPr>
          <p:cNvPr id="6963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659573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74638" y="406400"/>
            <a:ext cx="7407276" cy="4167188"/>
          </a:xfrm>
          <a:ln/>
        </p:spPr>
      </p:sp>
      <p:sp>
        <p:nvSpPr>
          <p:cNvPr id="716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493882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16085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560506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74638" y="406400"/>
            <a:ext cx="7407276" cy="4167188"/>
          </a:xfrm>
          <a:ln/>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274638" y="406400"/>
            <a:ext cx="7407276" cy="4167188"/>
          </a:xfrm>
          <a:ln/>
        </p:spPr>
      </p:sp>
      <p:sp>
        <p:nvSpPr>
          <p:cNvPr id="73731"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软件测试的必要性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迪斯尼并不总是带来笑声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一个缺陷造成了数亿美元损失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火星探测飞船坠毁	</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软件测试走了捷径导致灾难再次发生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5</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错误指令造成骑士资本集团损失</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亿美元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6</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1.1.6 AWS</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宕机整整</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个小时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7</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1.1.7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预定的酒店住不进去、露宿街头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1.1.8 Uber</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泄漏个人隐私，导致用户要求赔偿</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亿多元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1.1.9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更多的悲剧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9</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为什么要进行软件测试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10</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什么是软件测试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测试和质量保证的关系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测试和开发的关系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a:t>
            </a: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测试驱动开发的思想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18</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小结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思考题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6096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重点学习内容，可以通过留实操作业或提问的方式，巩固学习成果</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628010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09866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8944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a:ln/>
        </p:spPr>
      </p:sp>
      <p:sp>
        <p:nvSpPr>
          <p:cNvPr id="57347"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274638" y="406400"/>
            <a:ext cx="7407276" cy="4167188"/>
          </a:xfrm>
          <a:ln/>
        </p:spPr>
      </p:sp>
      <p:sp>
        <p:nvSpPr>
          <p:cNvPr id="58371"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274638" y="406400"/>
            <a:ext cx="7407276" cy="4167188"/>
          </a:xfrm>
          <a:ln/>
        </p:spPr>
      </p:sp>
      <p:sp>
        <p:nvSpPr>
          <p:cNvPr id="593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a:ln/>
        </p:spPr>
      </p:sp>
      <p:sp>
        <p:nvSpPr>
          <p:cNvPr id="6041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p>
          <a:p>
            <a:r>
              <a:rPr lang="zh-CN" altLang="en-US" sz="1200" dirty="0">
                <a:latin typeface="微软雅黑" panose="020B0503020204020204" pitchFamily="34" charset="-122"/>
                <a:ea typeface="微软雅黑" panose="020B0503020204020204" pitchFamily="34" charset="-122"/>
              </a:rPr>
              <a:t>如有学习要求，请列写在课时要点之后。</a:t>
            </a: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98976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1AA72A-FE2F-1F7F-B206-0A8214FA8C9F}"/>
              </a:ext>
            </a:extLst>
          </p:cNvPr>
          <p:cNvPicPr>
            <a:picLocks noChangeAspect="1"/>
          </p:cNvPicPr>
          <p:nvPr userDrawn="1"/>
        </p:nvPicPr>
        <p:blipFill rotWithShape="1">
          <a:blip r:embed="rId2">
            <a:duotone>
              <a:schemeClr val="accent2">
                <a:shade val="45000"/>
                <a:satMod val="135000"/>
              </a:schemeClr>
              <a:prstClr val="white"/>
            </a:duotone>
          </a:blip>
          <a:srcRect b="2308"/>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7E0749-825C-807E-623C-309EBA42149C}"/>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p>
        </p:txBody>
      </p:sp>
      <p:pic>
        <p:nvPicPr>
          <p:cNvPr id="4" name="图片 3">
            <a:extLst>
              <a:ext uri="{FF2B5EF4-FFF2-40B4-BE49-F238E27FC236}">
                <a16:creationId xmlns:a16="http://schemas.microsoft.com/office/drawing/2014/main" id="{EBC51939-329D-FAE7-273D-282F364113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7710" y="4461938"/>
            <a:ext cx="1417284" cy="47242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10879" y="4636425"/>
            <a:ext cx="1519827" cy="386943"/>
          </a:xfrm>
          <a:prstGeom prst="rect">
            <a:avLst/>
          </a:prstGeom>
        </p:spPr>
      </p:pic>
      <p:sp>
        <p:nvSpPr>
          <p:cNvPr id="2" name="灯片编号占位符 4">
            <a:extLst>
              <a:ext uri="{FF2B5EF4-FFF2-40B4-BE49-F238E27FC236}">
                <a16:creationId xmlns:a16="http://schemas.microsoft.com/office/drawing/2014/main" id="{DCD6E9A1-B47F-2731-3032-7C56D2E73B58}"/>
              </a:ext>
            </a:extLst>
          </p:cNvPr>
          <p:cNvSpPr>
            <a:spLocks noGrp="1"/>
          </p:cNvSpPr>
          <p:nvPr>
            <p:ph type="sldNum" sz="quarter" idx="11"/>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spTree>
    <p:extLst>
      <p:ext uri="{BB962C8B-B14F-4D97-AF65-F5344CB8AC3E}">
        <p14:creationId xmlns:p14="http://schemas.microsoft.com/office/powerpoint/2010/main" val="335585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grpSp>
        <p:nvGrpSpPr>
          <p:cNvPr id="5" name="组合 19">
            <a:extLst>
              <a:ext uri="{FF2B5EF4-FFF2-40B4-BE49-F238E27FC236}">
                <a16:creationId xmlns:a16="http://schemas.microsoft.com/office/drawing/2014/main" id="{EC69FC13-AC4D-F12E-E37C-711A71110FCC}"/>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FEA69B54-1524-A956-F925-ED4692754F4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6D43F717-4BFF-ADB8-FC3C-DC87E1E6B1AA}"/>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0088B8D7-8797-C398-64B6-9D333B7F71B8}"/>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a:extLst>
              <a:ext uri="{FF2B5EF4-FFF2-40B4-BE49-F238E27FC236}">
                <a16:creationId xmlns:a16="http://schemas.microsoft.com/office/drawing/2014/main" id="{893646F8-FF0F-37C8-EC53-64F7BBC2A3D1}"/>
              </a:ext>
            </a:extLst>
          </p:cNvPr>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pic>
        <p:nvPicPr>
          <p:cNvPr id="10" name="图片 9">
            <a:extLst>
              <a:ext uri="{FF2B5EF4-FFF2-40B4-BE49-F238E27FC236}">
                <a16:creationId xmlns:a16="http://schemas.microsoft.com/office/drawing/2014/main" id="{A5BFE0F4-7A31-5E46-859D-7931E726D192}"/>
              </a:ext>
            </a:extLst>
          </p:cNvPr>
          <p:cNvPicPr>
            <a:picLocks noChangeAspect="1"/>
          </p:cNvPicPr>
          <p:nvPr userDrawn="1"/>
        </p:nvPicPr>
        <p:blipFill>
          <a:blip r:embed="rId2"/>
          <a:stretch>
            <a:fillRect/>
          </a:stretch>
        </p:blipFill>
        <p:spPr>
          <a:xfrm>
            <a:off x="7502253" y="4653090"/>
            <a:ext cx="1519827" cy="386943"/>
          </a:xfrm>
          <a:prstGeom prst="rect">
            <a:avLst/>
          </a:prstGeom>
        </p:spPr>
      </p:pic>
    </p:spTree>
    <p:extLst>
      <p:ext uri="{BB962C8B-B14F-4D97-AF65-F5344CB8AC3E}">
        <p14:creationId xmlns:p14="http://schemas.microsoft.com/office/powerpoint/2010/main" val="4017586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a:extLst>
              <a:ext uri="{FF2B5EF4-FFF2-40B4-BE49-F238E27FC236}">
                <a16:creationId xmlns:a16="http://schemas.microsoft.com/office/drawing/2014/main" id="{4075B709-553C-2F31-0AC6-3CD7BEB5F72A}"/>
              </a:ext>
            </a:extLst>
          </p:cNvPr>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a:extLst>
              <a:ext uri="{FF2B5EF4-FFF2-40B4-BE49-F238E27FC236}">
                <a16:creationId xmlns:a16="http://schemas.microsoft.com/office/drawing/2014/main" id="{392AD8B5-C0BE-D767-84D9-E93FB6F13215}"/>
              </a:ext>
            </a:extLst>
          </p:cNvPr>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4" name="图片 3">
            <a:extLst>
              <a:ext uri="{FF2B5EF4-FFF2-40B4-BE49-F238E27FC236}">
                <a16:creationId xmlns:a16="http://schemas.microsoft.com/office/drawing/2014/main" id="{A383A833-E148-B64F-D7B3-8453CEFD81CE}"/>
              </a:ext>
            </a:extLst>
          </p:cNvPr>
          <p:cNvPicPr>
            <a:picLocks noChangeAspect="1"/>
          </p:cNvPicPr>
          <p:nvPr userDrawn="1"/>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807" y="105693"/>
            <a:ext cx="1417284" cy="472428"/>
          </a:xfrm>
          <a:prstGeom prst="rect">
            <a:avLst/>
          </a:prstGeom>
        </p:spPr>
      </p:pic>
    </p:spTree>
    <p:extLst>
      <p:ext uri="{BB962C8B-B14F-4D97-AF65-F5344CB8AC3E}">
        <p14:creationId xmlns:p14="http://schemas.microsoft.com/office/powerpoint/2010/main" val="3555372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5125"/>
            <a:ext cx="7393916" cy="47665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5" name="组合 19">
            <a:extLst>
              <a:ext uri="{FF2B5EF4-FFF2-40B4-BE49-F238E27FC236}">
                <a16:creationId xmlns:a16="http://schemas.microsoft.com/office/drawing/2014/main" id="{19A7ADF7-8104-D698-C36A-4A0200D41C60}"/>
              </a:ext>
            </a:extLst>
          </p:cNvPr>
          <p:cNvGrpSpPr/>
          <p:nvPr userDrawn="1"/>
        </p:nvGrpSpPr>
        <p:grpSpPr>
          <a:xfrm>
            <a:off x="-139481" y="372601"/>
            <a:ext cx="631650" cy="341703"/>
            <a:chOff x="883264" y="476230"/>
            <a:chExt cx="842200" cy="455604"/>
          </a:xfrm>
          <a:solidFill>
            <a:srgbClr val="FFC600"/>
          </a:solidFill>
        </p:grpSpPr>
        <p:sp>
          <p:nvSpPr>
            <p:cNvPr id="6" name="圆角矩形 5">
              <a:extLst>
                <a:ext uri="{FF2B5EF4-FFF2-40B4-BE49-F238E27FC236}">
                  <a16:creationId xmlns:a16="http://schemas.microsoft.com/office/drawing/2014/main" id="{7A88D895-748E-1B7B-6BD5-691A16844753}"/>
                </a:ext>
              </a:extLst>
            </p:cNvPr>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a:extLst>
                <a:ext uri="{FF2B5EF4-FFF2-40B4-BE49-F238E27FC236}">
                  <a16:creationId xmlns:a16="http://schemas.microsoft.com/office/drawing/2014/main" id="{4797704B-B9D9-5ED3-6F8C-CCBF11FF67BB}"/>
                </a:ext>
              </a:extLst>
            </p:cNvPr>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a:extLst>
                <a:ext uri="{FF2B5EF4-FFF2-40B4-BE49-F238E27FC236}">
                  <a16:creationId xmlns:a16="http://schemas.microsoft.com/office/drawing/2014/main" id="{6C72FE15-2A17-C8A4-D94F-8A2E354A15F7}"/>
                </a:ext>
              </a:extLst>
            </p:cNvPr>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灯片编号占位符 4">
            <a:extLst>
              <a:ext uri="{FF2B5EF4-FFF2-40B4-BE49-F238E27FC236}">
                <a16:creationId xmlns:a16="http://schemas.microsoft.com/office/drawing/2014/main" id="{A1A9C4F1-83D5-A987-F01C-F0E0567448F8}"/>
              </a:ext>
            </a:extLst>
          </p:cNvPr>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pPr/>
              <a:t>‹#›</a:t>
            </a:fld>
            <a:endParaRPr lang="en-US" altLang="zh-CN"/>
          </a:p>
        </p:txBody>
      </p:sp>
      <p:pic>
        <p:nvPicPr>
          <p:cNvPr id="10" name="图片 9">
            <a:extLst>
              <a:ext uri="{FF2B5EF4-FFF2-40B4-BE49-F238E27FC236}">
                <a16:creationId xmlns:a16="http://schemas.microsoft.com/office/drawing/2014/main" id="{488BE1B3-62C7-6F90-F64D-57065486DAAF}"/>
              </a:ext>
            </a:extLst>
          </p:cNvPr>
          <p:cNvPicPr>
            <a:picLocks noChangeAspect="1"/>
          </p:cNvPicPr>
          <p:nvPr userDrawn="1"/>
        </p:nvPicPr>
        <p:blipFill>
          <a:blip r:embed="rId2"/>
          <a:stretch>
            <a:fillRect/>
          </a:stretch>
        </p:blipFill>
        <p:spPr>
          <a:xfrm>
            <a:off x="7502253" y="4653090"/>
            <a:ext cx="1519827" cy="386943"/>
          </a:xfrm>
          <a:prstGeom prst="rect">
            <a:avLst/>
          </a:prstGeom>
        </p:spPr>
      </p:pic>
    </p:spTree>
    <p:extLst>
      <p:ext uri="{BB962C8B-B14F-4D97-AF65-F5344CB8AC3E}">
        <p14:creationId xmlns:p14="http://schemas.microsoft.com/office/powerpoint/2010/main" val="74881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A277AB5A-2027-948E-5659-35FA3C398FC7}"/>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Microsoft YaHei" panose="020B0503020204020204" pitchFamily="34" charset="-122"/>
                <a:ea typeface="Microsoft YaHei" panose="020B0503020204020204" pitchFamily="34" charset="-122"/>
                <a:cs typeface="思源黑体" panose="020F050202020403020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2" name="图片 1">
            <a:extLst>
              <a:ext uri="{FF2B5EF4-FFF2-40B4-BE49-F238E27FC236}">
                <a16:creationId xmlns:a16="http://schemas.microsoft.com/office/drawing/2014/main" id="{2180E710-DC63-F434-40DE-02365645191E}"/>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kumimoji="1" lang="zh-CN" altLang="en-US" dirty="0"/>
              <a:t> 单击此处编辑母版文本样式</a:t>
            </a:r>
          </a:p>
          <a:p>
            <a:pPr lvl="1"/>
            <a:r>
              <a:rPr kumimoji="1" lang="zh-CN" altLang="en-US" dirty="0"/>
              <a:t> 二级</a:t>
            </a:r>
          </a:p>
          <a:p>
            <a:pPr lvl="2"/>
            <a:r>
              <a:rPr kumimoji="1" lang="zh-CN" altLang="en-US" dirty="0"/>
              <a:t> 三级</a:t>
            </a:r>
          </a:p>
          <a:p>
            <a:pPr lvl="3"/>
            <a:r>
              <a:rPr kumimoji="1" lang="zh-CN" altLang="en-US" dirty="0"/>
              <a:t> 四级</a:t>
            </a:r>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a:extLst>
              <a:ext uri="{FF2B5EF4-FFF2-40B4-BE49-F238E27FC236}">
                <a16:creationId xmlns:a16="http://schemas.microsoft.com/office/drawing/2014/main" id="{3AE9EF5C-CB56-40EE-620D-C8B40FB83375}"/>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2" name="图片 1">
            <a:extLst>
              <a:ext uri="{FF2B5EF4-FFF2-40B4-BE49-F238E27FC236}">
                <a16:creationId xmlns:a16="http://schemas.microsoft.com/office/drawing/2014/main" id="{319C152E-C22C-B6CC-FB0A-FBCC5CB1A9A0}"/>
              </a:ext>
            </a:extLst>
          </p:cNvPr>
          <p:cNvPicPr>
            <a:picLocks noChangeAspect="1"/>
          </p:cNvPicPr>
          <p:nvPr userDrawn="1"/>
        </p:nvPicPr>
        <p:blipFill>
          <a:blip r:embed="rId2"/>
          <a:stretch>
            <a:fillRect/>
          </a:stretch>
        </p:blipFill>
        <p:spPr>
          <a:xfrm>
            <a:off x="7502253" y="4579468"/>
            <a:ext cx="1519827" cy="3869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2" name="图片 1">
            <a:extLst>
              <a:ext uri="{FF2B5EF4-FFF2-40B4-BE49-F238E27FC236}">
                <a16:creationId xmlns:a16="http://schemas.microsoft.com/office/drawing/2014/main" id="{0D092D88-14E1-CBCB-42A3-ACAEF467D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7379" y="4536170"/>
            <a:ext cx="1417284" cy="47242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C06AE3-40B3-E8B3-FA9C-9A6C00352A7A}"/>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2" name="图片 1">
            <a:extLst>
              <a:ext uri="{FF2B5EF4-FFF2-40B4-BE49-F238E27FC236}">
                <a16:creationId xmlns:a16="http://schemas.microsoft.com/office/drawing/2014/main" id="{B4D81FDB-2A3A-FEBF-FBCB-1476EFCE8329}"/>
              </a:ext>
            </a:extLst>
          </p:cNvPr>
          <p:cNvPicPr>
            <a:picLocks noChangeAspect="1"/>
          </p:cNvPicPr>
          <p:nvPr userDrawn="1"/>
        </p:nvPicPr>
        <p:blipFill>
          <a:blip r:embed="rId4"/>
          <a:stretch>
            <a:fillRect/>
          </a:stretch>
        </p:blipFill>
        <p:spPr>
          <a:xfrm>
            <a:off x="7502253" y="4579468"/>
            <a:ext cx="1519827" cy="3869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t>2022/12/24</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667" r:id="rId15"/>
    <p:sldLayoutId id="2147483669" r:id="rId16"/>
    <p:sldLayoutId id="2147483670" r:id="rId17"/>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https://static001.infoq.cn/resource/image/c7/50/c743f14114242f4b9207c3123fc82b50.png" TargetMode="External"/><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http://www.stickyminds.com/images_upload/bk183_5372.gif" TargetMode="External"/><Relationship Id="rId5" Type="http://schemas.openxmlformats.org/officeDocument/2006/relationships/image" Target="../media/image31.gif"/><Relationship Id="rId4" Type="http://schemas.openxmlformats.org/officeDocument/2006/relationships/image" Target="http://t0.gstatic.cn/images?q=tbn:jac8d-se5Sy-8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http://www.dorothygraham.co.uk/books/images/topTen12.gif" TargetMode="External"/><Relationship Id="rId5" Type="http://schemas.openxmlformats.org/officeDocument/2006/relationships/image" Target="../media/image33.gif"/><Relationship Id="rId4" Type="http://schemas.openxmlformats.org/officeDocument/2006/relationships/image" Target="http://t.douban.com/lpic/s1640918.jp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848115" y="4397346"/>
            <a:ext cx="2263140" cy="346710"/>
          </a:xfrm>
        </p:spPr>
        <p:txBody>
          <a:bodyPr>
            <a:noAutofit/>
          </a:bodyPr>
          <a:lstStyle/>
          <a:p>
            <a:r>
              <a:rPr kumimoji="1" lang="zh-CN" altLang="en-US" sz="2000" b="1" dirty="0">
                <a:solidFill>
                  <a:schemeClr val="bg1"/>
                </a:solidFill>
              </a:rPr>
              <a:t>同济大学 </a:t>
            </a:r>
            <a:r>
              <a:rPr kumimoji="1" sz="2000" b="1" dirty="0">
                <a:solidFill>
                  <a:schemeClr val="bg1"/>
                </a:solidFill>
              </a:rPr>
              <a:t> </a:t>
            </a:r>
            <a:r>
              <a:rPr kumimoji="1" lang="zh-CN" altLang="en-US" sz="2000" b="1" dirty="0">
                <a:solidFill>
                  <a:schemeClr val="bg1"/>
                </a:solidFill>
              </a:rPr>
              <a:t>朱少民</a:t>
            </a:r>
            <a:endParaRPr kumimoji="1" sz="20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4528820"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课程介绍</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006413EF-27E3-FE00-975E-2DA203898B08}"/>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p>
        </p:txBody>
      </p:sp>
      <p:sp>
        <p:nvSpPr>
          <p:cNvPr id="4" name="文本占位符 3"/>
          <p:cNvSpPr>
            <a:spLocks noGrp="1"/>
          </p:cNvSpPr>
          <p:nvPr>
            <p:ph type="body" sz="quarter" idx="14"/>
          </p:nvPr>
        </p:nvSpPr>
        <p:spPr>
          <a:xfrm>
            <a:off x="4645025" y="4357370"/>
            <a:ext cx="2263140" cy="346710"/>
          </a:xfrm>
        </p:spPr>
        <p:txBody>
          <a:bodyPr>
            <a:noAutofit/>
          </a:bodyPr>
          <a:lstStyle/>
          <a:p>
            <a:r>
              <a:rPr kumimoji="1" lang="zh-CN" altLang="en-US" sz="1800" b="1" dirty="0">
                <a:solidFill>
                  <a:schemeClr val="bg1"/>
                </a:solidFill>
              </a:rPr>
              <a:t>同济大学 </a:t>
            </a:r>
            <a:r>
              <a:rPr kumimoji="1" sz="1800" b="1" dirty="0">
                <a:solidFill>
                  <a:schemeClr val="bg1"/>
                </a:solidFill>
              </a:rPr>
              <a:t> </a:t>
            </a:r>
            <a:r>
              <a:rPr kumimoji="1" lang="zh-CN" altLang="en-US" sz="1800" b="1" dirty="0">
                <a:solidFill>
                  <a:schemeClr val="bg1"/>
                </a:solidFill>
              </a:rPr>
              <a:t>朱少民</a:t>
            </a:r>
            <a:endParaRPr kumimoji="1" sz="1800" b="1" dirty="0">
              <a:solidFill>
                <a:schemeClr val="bg1"/>
              </a:solidFill>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4528820"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1</a:t>
            </a:r>
            <a:r>
              <a:rPr kumimoji="1" lang="zh-CN" altLang="en-US" sz="3600" b="1" dirty="0">
                <a:solidFill>
                  <a:srgbClr val="FFC000"/>
                </a:solidFill>
                <a:latin typeface="Tahoma" panose="020B0604030504040204" charset="0"/>
                <a:cs typeface="思源黑体 Bold" panose="020B0800000000000000" charset="-122"/>
              </a:rPr>
              <a:t>章 引论</a:t>
            </a:r>
          </a:p>
        </p:txBody>
      </p:sp>
      <p:pic>
        <p:nvPicPr>
          <p:cNvPr id="2" name="图片 1">
            <a:extLst>
              <a:ext uri="{FF2B5EF4-FFF2-40B4-BE49-F238E27FC236}">
                <a16:creationId xmlns:a16="http://schemas.microsoft.com/office/drawing/2014/main" id="{A038487E-E177-DE4D-945D-7DCF652B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002" y="94799"/>
            <a:ext cx="1417284" cy="472428"/>
          </a:xfrm>
          <a:prstGeom prst="rect">
            <a:avLst/>
          </a:prstGeom>
        </p:spPr>
      </p:pic>
      <p:sp>
        <p:nvSpPr>
          <p:cNvPr id="9" name="文本框 8">
            <a:extLst>
              <a:ext uri="{FF2B5EF4-FFF2-40B4-BE49-F238E27FC236}">
                <a16:creationId xmlns:a16="http://schemas.microsoft.com/office/drawing/2014/main" id="{F4D4F779-B1F0-081D-D93C-E0FA5C0CAB3B}"/>
              </a:ext>
            </a:extLst>
          </p:cNvPr>
          <p:cNvSpPr txBox="1"/>
          <p:nvPr/>
        </p:nvSpPr>
        <p:spPr>
          <a:xfrm>
            <a:off x="4572000" y="4744056"/>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extLst>
      <p:ext uri="{BB962C8B-B14F-4D97-AF65-F5344CB8AC3E}">
        <p14:creationId xmlns:p14="http://schemas.microsoft.com/office/powerpoint/2010/main" val="2008635531"/>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614994" y="701012"/>
            <a:ext cx="3988137" cy="3579157"/>
          </a:xfrm>
        </p:spPr>
        <p:txBody>
          <a:bodyPr>
            <a:noAutofit/>
          </a:bodyPr>
          <a:lstStyle/>
          <a:p>
            <a:r>
              <a:rPr lang="en-US" altLang="zh-CN" sz="2000" dirty="0">
                <a:sym typeface="+mn-ea"/>
              </a:rPr>
              <a:t>1.1</a:t>
            </a:r>
            <a:r>
              <a:rPr lang="zh-CN" altLang="en-US" sz="2000" dirty="0">
                <a:sym typeface="+mn-ea"/>
              </a:rPr>
              <a:t> 软件测试的必要性</a:t>
            </a:r>
            <a:endParaRPr lang="en-US" altLang="zh-CN" sz="2000" dirty="0">
              <a:sym typeface="+mn-ea"/>
            </a:endParaRPr>
          </a:p>
          <a:p>
            <a:r>
              <a:rPr lang="en-US" altLang="zh-CN" sz="2000" dirty="0">
                <a:sym typeface="+mn-ea"/>
              </a:rPr>
              <a:t>1.2 </a:t>
            </a:r>
            <a:r>
              <a:rPr lang="zh-CN" altLang="en-US" sz="2000" dirty="0">
                <a:sym typeface="+mn-ea"/>
              </a:rPr>
              <a:t>为什么要进行软件测试 ？</a:t>
            </a:r>
            <a:endParaRPr lang="en-US" altLang="zh-CN" sz="2000" dirty="0">
              <a:sym typeface="+mn-ea"/>
            </a:endParaRPr>
          </a:p>
          <a:p>
            <a:r>
              <a:rPr lang="en-US" altLang="zh-CN" sz="2000" dirty="0">
                <a:sym typeface="+mn-ea"/>
              </a:rPr>
              <a:t>1.3 </a:t>
            </a:r>
            <a:r>
              <a:rPr lang="zh-CN" altLang="en-US" sz="2000" dirty="0">
                <a:sym typeface="+mn-ea"/>
              </a:rPr>
              <a:t>什么是软件测试 ？</a:t>
            </a:r>
            <a:endParaRPr lang="en-US" altLang="zh-CN" sz="2000" dirty="0">
              <a:sym typeface="+mn-ea"/>
            </a:endParaRPr>
          </a:p>
          <a:p>
            <a:r>
              <a:rPr lang="en-US" altLang="zh-CN" sz="2000" dirty="0">
                <a:sym typeface="+mn-ea"/>
              </a:rPr>
              <a:t>1.4 </a:t>
            </a:r>
            <a:r>
              <a:rPr lang="zh-CN" altLang="en-US" sz="2000" dirty="0">
                <a:sym typeface="+mn-ea"/>
              </a:rPr>
              <a:t>测试和质量保证的关系</a:t>
            </a:r>
            <a:endParaRPr lang="en-US" altLang="zh-CN" sz="2000" dirty="0">
              <a:sym typeface="+mn-ea"/>
            </a:endParaRPr>
          </a:p>
          <a:p>
            <a:r>
              <a:rPr lang="en-US" altLang="zh-CN" sz="2000" dirty="0">
                <a:sym typeface="+mn-ea"/>
              </a:rPr>
              <a:t>1.5 </a:t>
            </a:r>
            <a:r>
              <a:rPr lang="zh-CN" altLang="en-US" sz="2000" dirty="0">
                <a:sym typeface="+mn-ea"/>
              </a:rPr>
              <a:t>测试和开发的关系</a:t>
            </a:r>
            <a:endParaRPr lang="en-US" altLang="zh-CN" sz="2000" dirty="0">
              <a:sym typeface="+mn-ea"/>
            </a:endParaRPr>
          </a:p>
          <a:p>
            <a:r>
              <a:rPr lang="en-US" altLang="zh-CN" sz="2000" dirty="0">
                <a:sym typeface="+mn-ea"/>
              </a:rPr>
              <a:t>1.6 </a:t>
            </a:r>
            <a:r>
              <a:rPr lang="zh-CN" altLang="en-US" sz="2000" dirty="0">
                <a:sym typeface="+mn-ea"/>
              </a:rPr>
              <a:t>测试驱动开发的思想</a:t>
            </a:r>
            <a:endParaRPr lang="en-US" altLang="zh-CN" sz="2000" dirty="0">
              <a:sym typeface="+mn-ea"/>
            </a:endParaRPr>
          </a:p>
        </p:txBody>
      </p:sp>
    </p:spTree>
    <p:extLst>
      <p:ext uri="{BB962C8B-B14F-4D97-AF65-F5344CB8AC3E}">
        <p14:creationId xmlns:p14="http://schemas.microsoft.com/office/powerpoint/2010/main" val="25580477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1.1</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软件测试的必要性</a:t>
            </a:r>
            <a:endParaRPr lang="zh-CN" altLang="en-US" sz="4800" b="1" dirty="0">
              <a:solidFill>
                <a:schemeClr val="accent2">
                  <a:lumMod val="75000"/>
                </a:schemeClr>
              </a:solidFill>
            </a:endParaRPr>
          </a:p>
        </p:txBody>
      </p:sp>
      <p:sp>
        <p:nvSpPr>
          <p:cNvPr id="3" name="文本框 2">
            <a:extLst>
              <a:ext uri="{FF2B5EF4-FFF2-40B4-BE49-F238E27FC236}">
                <a16:creationId xmlns:a16="http://schemas.microsoft.com/office/drawing/2014/main" id="{E9209A09-F8E4-1639-9273-E6B475BCBDF7}"/>
              </a:ext>
            </a:extLst>
          </p:cNvPr>
          <p:cNvSpPr txBox="1"/>
          <p:nvPr/>
        </p:nvSpPr>
        <p:spPr>
          <a:xfrm>
            <a:off x="0" y="4686304"/>
            <a:ext cx="2669320" cy="338554"/>
          </a:xfrm>
          <a:prstGeom prst="rect">
            <a:avLst/>
          </a:prstGeom>
          <a:noFill/>
        </p:spPr>
        <p:txBody>
          <a:bodyPr wrap="none" rtlCol="0">
            <a:spAutoFit/>
          </a:bodyPr>
          <a:lstStyle/>
          <a:p>
            <a:r>
              <a:rPr kumimoji="1" lang="zh-CN" altLang="en-US" sz="1600" dirty="0">
                <a:solidFill>
                  <a:schemeClr val="bg1">
                    <a:lumMod val="65000"/>
                  </a:schemeClr>
                </a:solidFill>
              </a:rPr>
              <a:t>版权所有</a:t>
            </a:r>
            <a:r>
              <a:rPr kumimoji="1" lang="en-US" altLang="zh-CN" sz="1600" dirty="0">
                <a:solidFill>
                  <a:schemeClr val="bg1">
                    <a:lumMod val="65000"/>
                  </a:schemeClr>
                </a:solidFill>
              </a:rPr>
              <a:t>©️</a:t>
            </a:r>
            <a:r>
              <a:rPr kumimoji="1" lang="zh-CN" altLang="en-US" sz="1600" dirty="0">
                <a:solidFill>
                  <a:schemeClr val="bg1">
                    <a:lumMod val="65000"/>
                  </a:schemeClr>
                </a:solidFill>
              </a:rPr>
              <a:t> 仅限于教学使用</a:t>
            </a:r>
          </a:p>
        </p:txBody>
      </p:sp>
    </p:spTree>
    <p:extLst>
      <p:ext uri="{BB962C8B-B14F-4D97-AF65-F5344CB8AC3E}">
        <p14:creationId xmlns:p14="http://schemas.microsoft.com/office/powerpoint/2010/main" val="314170608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迪斯尼并不总是带来笑声</a:t>
            </a:r>
          </a:p>
        </p:txBody>
      </p:sp>
      <p:sp>
        <p:nvSpPr>
          <p:cNvPr id="20483" name="Content Placeholder 2"/>
          <p:cNvSpPr>
            <a:spLocks noGrp="1"/>
          </p:cNvSpPr>
          <p:nvPr>
            <p:ph idx="4294967295"/>
          </p:nvPr>
        </p:nvSpPr>
        <p:spPr>
          <a:xfrm>
            <a:off x="198807" y="1258517"/>
            <a:ext cx="4587201" cy="2797918"/>
          </a:xfrm>
        </p:spPr>
        <p:txBody>
          <a:bodyPr>
            <a:normAutofit fontScale="92500" lnSpcReduction="10000"/>
          </a:bodyPr>
          <a:lstStyle/>
          <a:p>
            <a:pPr>
              <a:lnSpc>
                <a:spcPct val="150000"/>
              </a:lnSpc>
            </a:pPr>
            <a:r>
              <a:rPr lang="en-US" altLang="zh-CN" sz="1800" dirty="0">
                <a:latin typeface="楷体_GB2312" pitchFamily="49" charset="-122"/>
                <a:ea typeface="楷体_GB2312" pitchFamily="49" charset="-122"/>
              </a:rPr>
              <a:t>1994</a:t>
            </a:r>
            <a:r>
              <a:rPr lang="zh-CN" altLang="en-US" sz="1800" dirty="0">
                <a:latin typeface="楷体_GB2312" pitchFamily="49" charset="-122"/>
                <a:ea typeface="楷体_GB2312" pitchFamily="49" charset="-122"/>
              </a:rPr>
              <a:t>年圣诞节前夕，迪斯尼公司发布了第一个面向儿童的多媒体光盘游戏“狮子王童话”</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圣诞节后的第一天，迪斯尼客户支持部电话开始响个不停，不断有人咨询、抱怨为什么游戏总是安装不成功，或没法正常使用</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这个游戏软件只能在少数系统中正常运行</a:t>
            </a:r>
          </a:p>
        </p:txBody>
      </p:sp>
      <p:pic>
        <p:nvPicPr>
          <p:cNvPr id="20484" name="Picture 7" descr="http://c1334242.cdn.cloudfiles.rackspacecloud.com/images/products/specials/lion_king_large.gif"/>
          <p:cNvPicPr>
            <a:picLocks noChangeAspect="1" noChangeArrowheads="1"/>
          </p:cNvPicPr>
          <p:nvPr/>
        </p:nvPicPr>
        <p:blipFill>
          <a:blip r:embed="rId3" cstate="print"/>
          <a:srcRect/>
          <a:stretch>
            <a:fillRect/>
          </a:stretch>
        </p:blipFill>
        <p:spPr bwMode="auto">
          <a:xfrm>
            <a:off x="5173266" y="1578768"/>
            <a:ext cx="3970734" cy="1985963"/>
          </a:xfrm>
          <a:prstGeom prst="rect">
            <a:avLst/>
          </a:prstGeom>
          <a:noFill/>
          <a:ln w="9525">
            <a:noFill/>
            <a:miter lim="800000"/>
            <a:headEnd/>
            <a:tailEnd/>
          </a:ln>
        </p:spPr>
      </p:pic>
      <p:sp>
        <p:nvSpPr>
          <p:cNvPr id="2" name="文本框 1">
            <a:extLst>
              <a:ext uri="{FF2B5EF4-FFF2-40B4-BE49-F238E27FC236}">
                <a16:creationId xmlns:a16="http://schemas.microsoft.com/office/drawing/2014/main" id="{C86AEAE2-0445-FC9F-C8C7-66B727B9A631}"/>
              </a:ext>
            </a:extLst>
          </p:cNvPr>
          <p:cNvSpPr txBox="1"/>
          <p:nvPr/>
        </p:nvSpPr>
        <p:spPr>
          <a:xfrm>
            <a:off x="6583679" y="3687103"/>
            <a:ext cx="1338828"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兼容性问题</a:t>
            </a:r>
          </a:p>
        </p:txBody>
      </p:sp>
    </p:spTree>
    <p:extLst>
      <p:ext uri="{BB962C8B-B14F-4D97-AF65-F5344CB8AC3E}">
        <p14:creationId xmlns:p14="http://schemas.microsoft.com/office/powerpoint/2010/main" val="309521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26258" y="229134"/>
            <a:ext cx="5829300" cy="627627"/>
          </a:xfrm>
        </p:spPr>
        <p:txBody>
          <a:bodyPr>
            <a:normAutofit/>
          </a:bodyPr>
          <a:lstStyle/>
          <a:p>
            <a:r>
              <a:rPr lang="zh-CN" altLang="en-US" dirty="0">
                <a:latin typeface="微软雅黑" panose="020B0503020204020204" pitchFamily="34" charset="-122"/>
                <a:ea typeface="微软雅黑" panose="020B0503020204020204" pitchFamily="34" charset="-122"/>
              </a:rPr>
              <a:t>一个缺陷造成了数亿美元损失</a:t>
            </a:r>
          </a:p>
        </p:txBody>
      </p:sp>
      <p:sp>
        <p:nvSpPr>
          <p:cNvPr id="21507" name="Content Placeholder 2"/>
          <p:cNvSpPr>
            <a:spLocks noGrp="1"/>
          </p:cNvSpPr>
          <p:nvPr>
            <p:ph idx="4294967295"/>
          </p:nvPr>
        </p:nvSpPr>
        <p:spPr>
          <a:xfrm>
            <a:off x="1450181" y="1217735"/>
            <a:ext cx="6172200" cy="413147"/>
          </a:xfrm>
        </p:spPr>
        <p:txBody>
          <a:bodyPr>
            <a:normAutofit fontScale="92500" lnSpcReduction="10000"/>
          </a:bodyPr>
          <a:lstStyle/>
          <a:p>
            <a:pPr>
              <a:buFont typeface="Wingdings" pitchFamily="2" charset="2"/>
              <a:buNone/>
            </a:pPr>
            <a:r>
              <a:rPr lang="zh-CN" b="1" dirty="0"/>
              <a:t>（</a:t>
            </a:r>
            <a:r>
              <a:rPr lang="en-US" altLang="zh-CN" b="1" dirty="0"/>
              <a:t>4195835</a:t>
            </a:r>
            <a:r>
              <a:rPr lang="zh-CN" b="1" dirty="0"/>
              <a:t>／</a:t>
            </a:r>
            <a:r>
              <a:rPr lang="en-US" altLang="zh-CN" b="1" dirty="0"/>
              <a:t>3145727</a:t>
            </a:r>
            <a:r>
              <a:rPr lang="zh-CN" b="1" dirty="0"/>
              <a:t>）</a:t>
            </a:r>
            <a:r>
              <a:rPr lang="zh-CN" altLang="zh-CN" b="1" dirty="0"/>
              <a:t>×</a:t>
            </a:r>
            <a:r>
              <a:rPr lang="en-US" altLang="zh-CN" b="1" dirty="0"/>
              <a:t>3145727- 4195835 = </a:t>
            </a:r>
            <a:r>
              <a:rPr lang="en-US" altLang="zh-CN" sz="2700" b="1" dirty="0">
                <a:solidFill>
                  <a:srgbClr val="FF0000"/>
                </a:solidFill>
              </a:rPr>
              <a:t>?</a:t>
            </a:r>
            <a:endParaRPr lang="zh-CN" altLang="en-US" sz="2700" dirty="0">
              <a:solidFill>
                <a:srgbClr val="FF0000"/>
              </a:solidFill>
            </a:endParaRPr>
          </a:p>
        </p:txBody>
      </p:sp>
      <p:pic>
        <p:nvPicPr>
          <p:cNvPr id="21508" name="Picture 4" descr="pentium-CPU.gif"/>
          <p:cNvPicPr>
            <a:picLocks noChangeAspect="1"/>
          </p:cNvPicPr>
          <p:nvPr/>
        </p:nvPicPr>
        <p:blipFill>
          <a:blip r:embed="rId3" cstate="print"/>
          <a:srcRect/>
          <a:stretch>
            <a:fillRect/>
          </a:stretch>
        </p:blipFill>
        <p:spPr bwMode="auto">
          <a:xfrm>
            <a:off x="2490789" y="1875285"/>
            <a:ext cx="3864769" cy="1907382"/>
          </a:xfrm>
          <a:prstGeom prst="rect">
            <a:avLst/>
          </a:prstGeom>
          <a:noFill/>
          <a:ln w="9525">
            <a:noFill/>
            <a:miter lim="800000"/>
            <a:headEnd/>
            <a:tailEnd/>
          </a:ln>
        </p:spPr>
      </p:pic>
      <p:sp>
        <p:nvSpPr>
          <p:cNvPr id="6" name="TextBox 5"/>
          <p:cNvSpPr txBox="1"/>
          <p:nvPr/>
        </p:nvSpPr>
        <p:spPr>
          <a:xfrm>
            <a:off x="1450181" y="4066035"/>
            <a:ext cx="6243638" cy="369332"/>
          </a:xfrm>
          <a:prstGeom prst="rect">
            <a:avLst/>
          </a:prstGeom>
          <a:noFill/>
        </p:spPr>
        <p:txBody>
          <a:bodyPr>
            <a:spAutoFit/>
          </a:bodyPr>
          <a:lstStyle/>
          <a:p>
            <a:pPr>
              <a:defRPr/>
            </a:pPr>
            <a:r>
              <a:rPr lang="zh-CN" altLang="en-US" dirty="0">
                <a:solidFill>
                  <a:srgbClr val="C00000"/>
                </a:solidFill>
              </a:rPr>
              <a:t>最后 </a:t>
            </a:r>
            <a:r>
              <a:rPr lang="en-US" altLang="zh-CN" dirty="0">
                <a:solidFill>
                  <a:srgbClr val="C00000"/>
                </a:solidFill>
              </a:rPr>
              <a:t>Intel</a:t>
            </a:r>
            <a:r>
              <a:rPr lang="zh-CN" altLang="en-US" dirty="0">
                <a:solidFill>
                  <a:srgbClr val="C00000"/>
                </a:solidFill>
              </a:rPr>
              <a:t>公司付出很大代价，回收</a:t>
            </a:r>
            <a:r>
              <a:rPr lang="en-US" altLang="zh-CN" dirty="0">
                <a:solidFill>
                  <a:srgbClr val="C00000"/>
                </a:solidFill>
              </a:rPr>
              <a:t>CPU</a:t>
            </a:r>
            <a:r>
              <a:rPr lang="zh-CN" altLang="en-US" dirty="0">
                <a:solidFill>
                  <a:srgbClr val="C00000"/>
                </a:solidFill>
              </a:rPr>
              <a:t>，造成</a:t>
            </a:r>
            <a:r>
              <a:rPr lang="en-US" altLang="zh-CN" dirty="0">
                <a:solidFill>
                  <a:srgbClr val="C00000"/>
                </a:solidFill>
              </a:rPr>
              <a:t>4</a:t>
            </a:r>
            <a:r>
              <a:rPr lang="zh-CN" altLang="en-US" dirty="0">
                <a:solidFill>
                  <a:srgbClr val="C00000"/>
                </a:solidFill>
              </a:rPr>
              <a:t>亿美元损失</a:t>
            </a:r>
          </a:p>
        </p:txBody>
      </p:sp>
      <p:sp>
        <p:nvSpPr>
          <p:cNvPr id="2" name="文本框 1">
            <a:extLst>
              <a:ext uri="{FF2B5EF4-FFF2-40B4-BE49-F238E27FC236}">
                <a16:creationId xmlns:a16="http://schemas.microsoft.com/office/drawing/2014/main" id="{B6D0CF65-AED6-CE00-574F-5D7DF1C1D368}"/>
              </a:ext>
            </a:extLst>
          </p:cNvPr>
          <p:cNvSpPr txBox="1"/>
          <p:nvPr/>
        </p:nvSpPr>
        <p:spPr>
          <a:xfrm>
            <a:off x="6545179" y="2663792"/>
            <a:ext cx="156966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浮点计算问题</a:t>
            </a:r>
          </a:p>
        </p:txBody>
      </p:sp>
    </p:spTree>
    <p:extLst>
      <p:ext uri="{BB962C8B-B14F-4D97-AF65-F5344CB8AC3E}">
        <p14:creationId xmlns:p14="http://schemas.microsoft.com/office/powerpoint/2010/main" val="37000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1000" fill="hold"/>
                                        <p:tgtEl>
                                          <p:spTgt spid="21508"/>
                                        </p:tgtEl>
                                        <p:attrNameLst>
                                          <p:attrName>ppt_w</p:attrName>
                                        </p:attrNameLst>
                                      </p:cBhvr>
                                      <p:tavLst>
                                        <p:tav tm="0">
                                          <p:val>
                                            <p:strVal val="#ppt_w*0.70"/>
                                          </p:val>
                                        </p:tav>
                                        <p:tav tm="100000">
                                          <p:val>
                                            <p:strVal val="#ppt_w"/>
                                          </p:val>
                                        </p:tav>
                                      </p:tavLst>
                                    </p:anim>
                                    <p:anim calcmode="lin" valueType="num">
                                      <p:cBhvr>
                                        <p:cTn id="8" dur="1000" fill="hold"/>
                                        <p:tgtEl>
                                          <p:spTgt spid="21508"/>
                                        </p:tgtEl>
                                        <p:attrNameLst>
                                          <p:attrName>ppt_h</p:attrName>
                                        </p:attrNameLst>
                                      </p:cBhvr>
                                      <p:tavLst>
                                        <p:tav tm="0">
                                          <p:val>
                                            <p:strVal val="#ppt_h"/>
                                          </p:val>
                                        </p:tav>
                                        <p:tav tm="100000">
                                          <p:val>
                                            <p:strVal val="#ppt_h"/>
                                          </p:val>
                                        </p:tav>
                                      </p:tavLst>
                                    </p:anim>
                                    <p:animEffect transition="in" filter="fade">
                                      <p:cBhvr>
                                        <p:cTn id="9" dur="1000"/>
                                        <p:tgtEl>
                                          <p:spTgt spid="2150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56121" y="345461"/>
            <a:ext cx="4680567" cy="421482"/>
          </a:xfrm>
        </p:spPr>
        <p:txBody>
          <a:bodyPr>
            <a:noAutofit/>
          </a:bodyPr>
          <a:lstStyle/>
          <a:p>
            <a:r>
              <a:rPr lang="zh-CN" altLang="en-US" dirty="0">
                <a:latin typeface="微软雅黑" panose="020B0503020204020204" pitchFamily="34" charset="-122"/>
                <a:ea typeface="微软雅黑" panose="020B0503020204020204" pitchFamily="34" charset="-122"/>
              </a:rPr>
              <a:t>火星探测飞船坠毁</a:t>
            </a:r>
          </a:p>
        </p:txBody>
      </p:sp>
      <p:sp>
        <p:nvSpPr>
          <p:cNvPr id="22531" name="Content Placeholder 2"/>
          <p:cNvSpPr>
            <a:spLocks noGrp="1"/>
          </p:cNvSpPr>
          <p:nvPr>
            <p:ph idx="4294967295"/>
          </p:nvPr>
        </p:nvSpPr>
        <p:spPr>
          <a:xfrm>
            <a:off x="488006" y="1281948"/>
            <a:ext cx="5348589" cy="2855592"/>
          </a:xfrm>
        </p:spPr>
        <p:txBody>
          <a:bodyPr/>
          <a:lstStyle/>
          <a:p>
            <a:pPr eaLnBrk="0" hangingPunct="0">
              <a:lnSpc>
                <a:spcPct val="130000"/>
              </a:lnSpc>
              <a:buClr>
                <a:schemeClr val="accent1">
                  <a:lumMod val="50000"/>
                </a:schemeClr>
              </a:buClr>
              <a:buSzPct val="90000"/>
              <a:buFont typeface="Wingdings" charset="2"/>
              <a:buChar char="p"/>
              <a:defRPr/>
            </a:pPr>
            <a:r>
              <a:rPr lang="zh-CN" altLang="en-US" sz="1800" dirty="0">
                <a:ea typeface="楷体"/>
                <a:cs typeface="楷体"/>
              </a:rPr>
              <a:t>机械震动在大多数情况下也会触发着地开关，设置错误的数据位。设想飞船开始着陆时，计算机极有可能关闭推进器，而火星登陆飞船下坠</a:t>
            </a:r>
            <a:r>
              <a:rPr lang="en-US" altLang="zh-CN" sz="1800" dirty="0">
                <a:ea typeface="楷体"/>
                <a:cs typeface="楷体"/>
              </a:rPr>
              <a:t>1800</a:t>
            </a:r>
            <a:r>
              <a:rPr lang="zh-CN" altLang="en-US" sz="1800" dirty="0">
                <a:ea typeface="楷体"/>
                <a:cs typeface="楷体"/>
              </a:rPr>
              <a:t>米之后没有反推进器的帮助，冲向地面，必然会撞成碎片</a:t>
            </a:r>
            <a:endParaRPr lang="en-US" altLang="zh-CN" sz="1800" dirty="0">
              <a:ea typeface="楷体"/>
              <a:cs typeface="楷体"/>
            </a:endParaRPr>
          </a:p>
          <a:p>
            <a:pPr eaLnBrk="0" hangingPunct="0">
              <a:lnSpc>
                <a:spcPct val="130000"/>
              </a:lnSpc>
              <a:buClr>
                <a:schemeClr val="accent1">
                  <a:lumMod val="50000"/>
                </a:schemeClr>
              </a:buClr>
              <a:buSzPct val="90000"/>
              <a:buFont typeface="Wingdings" charset="2"/>
              <a:buChar char="p"/>
              <a:defRPr/>
            </a:pPr>
            <a:r>
              <a:rPr lang="zh-CN" altLang="en-US" sz="1800" dirty="0">
                <a:ea typeface="楷体"/>
                <a:cs typeface="楷体"/>
              </a:rPr>
              <a:t>两个小组本身的工作都没什么问题，就是没有合在一起测试，其接口没有被测，而问题就在这里</a:t>
            </a:r>
          </a:p>
        </p:txBody>
      </p:sp>
      <p:pic>
        <p:nvPicPr>
          <p:cNvPr id="22532" name="Picture 5" descr="http://www.scientificamerican.com/media/inline/E94DBF14-9F3B-3D1F-3CFD4102717B20A9_1.jpg"/>
          <p:cNvPicPr>
            <a:picLocks noChangeAspect="1" noChangeArrowheads="1"/>
          </p:cNvPicPr>
          <p:nvPr/>
        </p:nvPicPr>
        <p:blipFill>
          <a:blip r:embed="rId3" cstate="print"/>
          <a:srcRect/>
          <a:stretch>
            <a:fillRect/>
          </a:stretch>
        </p:blipFill>
        <p:spPr bwMode="auto">
          <a:xfrm>
            <a:off x="5972783" y="986141"/>
            <a:ext cx="3171217" cy="3171217"/>
          </a:xfrm>
          <a:prstGeom prst="rect">
            <a:avLst/>
          </a:prstGeom>
          <a:noFill/>
          <a:ln w="9525">
            <a:noFill/>
            <a:miter lim="800000"/>
            <a:headEnd/>
            <a:tailEnd/>
          </a:ln>
        </p:spPr>
      </p:pic>
      <p:sp>
        <p:nvSpPr>
          <p:cNvPr id="2" name="文本框 1">
            <a:extLst>
              <a:ext uri="{FF2B5EF4-FFF2-40B4-BE49-F238E27FC236}">
                <a16:creationId xmlns:a16="http://schemas.microsoft.com/office/drawing/2014/main" id="{AFD9BD91-810E-BD99-B3BE-F43B2DCAEF2B}"/>
              </a:ext>
            </a:extLst>
          </p:cNvPr>
          <p:cNvSpPr txBox="1"/>
          <p:nvPr/>
        </p:nvSpPr>
        <p:spPr>
          <a:xfrm>
            <a:off x="6997565" y="4160901"/>
            <a:ext cx="1580882"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集成测试不足</a:t>
            </a:r>
          </a:p>
        </p:txBody>
      </p:sp>
    </p:spTree>
    <p:extLst>
      <p:ext uri="{BB962C8B-B14F-4D97-AF65-F5344CB8AC3E}">
        <p14:creationId xmlns:p14="http://schemas.microsoft.com/office/powerpoint/2010/main" val="290148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wipe(left)">
                                      <p:cBhvr>
                                        <p:cTn id="7" dur="5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651E3-E251-5DC4-B70F-33B3EDD936EF}"/>
              </a:ext>
            </a:extLst>
          </p:cNvPr>
          <p:cNvSpPr>
            <a:spLocks noGrp="1"/>
          </p:cNvSpPr>
          <p:nvPr>
            <p:ph type="title"/>
          </p:nvPr>
        </p:nvSpPr>
        <p:spPr>
          <a:xfrm>
            <a:off x="582038" y="244661"/>
            <a:ext cx="7117871" cy="571545"/>
          </a:xfrm>
        </p:spPr>
        <p:txBody>
          <a:bodyPr/>
          <a:lstStyle/>
          <a:p>
            <a:r>
              <a:rPr lang="zh-CN" altLang="zh-CN" dirty="0">
                <a:latin typeface="微软雅黑" panose="020B0503020204020204" pitchFamily="34" charset="-122"/>
                <a:ea typeface="微软雅黑" panose="020B0503020204020204" pitchFamily="34" charset="-122"/>
              </a:rPr>
              <a:t>软件测试走了捷径导致灾难再次发生 </a:t>
            </a:r>
            <a:endParaRPr lang="zh-CN" alt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32955D32-21D5-F395-27A0-FA38D7DA1704}"/>
              </a:ext>
            </a:extLst>
          </p:cNvPr>
          <p:cNvSpPr>
            <a:spLocks noGrp="1"/>
          </p:cNvSpPr>
          <p:nvPr>
            <p:ph type="body" sz="quarter" idx="11"/>
          </p:nvPr>
        </p:nvSpPr>
        <p:spPr>
          <a:xfrm>
            <a:off x="582038" y="1191086"/>
            <a:ext cx="4058056" cy="3390641"/>
          </a:xfrm>
        </p:spPr>
        <p:txBody>
          <a:bodyPr>
            <a:noAutofit/>
          </a:bodyPr>
          <a:lstStyle/>
          <a:p>
            <a:pPr marL="0" indent="0">
              <a:buNone/>
            </a:pPr>
            <a:r>
              <a:rPr lang="zh-CN" altLang="en-US" sz="1600" kern="0" dirty="0">
                <a:solidFill>
                  <a:srgbClr val="303030"/>
                </a:solidFill>
                <a:latin typeface="Arial" panose="020B0604020202020204" pitchFamily="34" charset="0"/>
                <a:ea typeface="宋体" panose="02010600030101010101" pitchFamily="2" charset="-122"/>
                <a:cs typeface="Arial" panose="020B0604020202020204" pitchFamily="34" charset="0"/>
              </a:rPr>
              <a:t>波音</a:t>
            </a:r>
            <a:r>
              <a:rPr lang="zh-CN" altLang="zh-CN" sz="1600" kern="0" dirty="0">
                <a:solidFill>
                  <a:srgbClr val="303030"/>
                </a:solidFill>
                <a:effectLst/>
                <a:latin typeface="Arial" panose="020B0604020202020204" pitchFamily="34" charset="0"/>
                <a:ea typeface="宋体" panose="02010600030101010101" pitchFamily="2" charset="-122"/>
                <a:cs typeface="Arial" panose="020B0604020202020204" pitchFamily="34" charset="0"/>
              </a:rPr>
              <a:t>公司测试载人飞船星际客机软件系统的程序存在严重缺陷，现在计划对测试程序进行修改。造成程序存在严重缺陷的主要原因就是软件测试走了捷径：该公司缩短了对该飞行器软件的一次关键测试，他们将整个飞行过程分成了几个小单元分别进行测试，但最后却没有做完整的、端到端的集成测试，即没有进行时长为</a:t>
            </a:r>
            <a:r>
              <a:rPr lang="en-US" altLang="zh-CN" sz="1600" kern="0" dirty="0">
                <a:solidFill>
                  <a:srgbClr val="303030"/>
                </a:solidFill>
                <a:effectLst/>
                <a:latin typeface="Arial" panose="020B0604020202020204" pitchFamily="34" charset="0"/>
                <a:ea typeface="宋体" panose="02010600030101010101" pitchFamily="2" charset="-122"/>
              </a:rPr>
              <a:t> 25 </a:t>
            </a:r>
            <a:r>
              <a:rPr lang="zh-CN" altLang="zh-CN" sz="1600" kern="0" dirty="0">
                <a:solidFill>
                  <a:srgbClr val="303030"/>
                </a:solidFill>
                <a:effectLst/>
                <a:latin typeface="Arial" panose="020B0604020202020204" pitchFamily="34" charset="0"/>
                <a:ea typeface="宋体" panose="02010600030101010101" pitchFamily="2" charset="-122"/>
                <a:cs typeface="Arial" panose="020B0604020202020204" pitchFamily="34" charset="0"/>
              </a:rPr>
              <a:t>个小时的整体测试。</a:t>
            </a:r>
            <a:r>
              <a:rPr lang="zh-CN" altLang="zh-CN" sz="1600" dirty="0">
                <a:effectLst/>
              </a:rPr>
              <a:t> </a:t>
            </a:r>
            <a:endParaRPr kumimoji="1" lang="zh-CN" altLang="en-US" sz="1600" dirty="0"/>
          </a:p>
        </p:txBody>
      </p:sp>
      <p:sp>
        <p:nvSpPr>
          <p:cNvPr id="5" name="Rectangle 4">
            <a:extLst>
              <a:ext uri="{FF2B5EF4-FFF2-40B4-BE49-F238E27FC236}">
                <a16:creationId xmlns:a16="http://schemas.microsoft.com/office/drawing/2014/main" id="{9644FB58-695D-68DB-9122-AA8AF097BFC9}"/>
              </a:ext>
            </a:extLst>
          </p:cNvPr>
          <p:cNvSpPr>
            <a:spLocks noChangeArrowheads="1"/>
          </p:cNvSpPr>
          <p:nvPr/>
        </p:nvSpPr>
        <p:spPr bwMode="auto">
          <a:xfrm flipV="1">
            <a:off x="5085944" y="486382"/>
            <a:ext cx="70404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1">
            <a:extLst>
              <a:ext uri="{FF2B5EF4-FFF2-40B4-BE49-F238E27FC236}">
                <a16:creationId xmlns:a16="http://schemas.microsoft.com/office/drawing/2014/main" id="{37CE360F-4E06-DCBE-ED5E-F1BCC6402E6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085944" y="1330711"/>
            <a:ext cx="4058056" cy="282597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E5275CE-79A7-9FB7-3034-0FC2142158FC}"/>
              </a:ext>
            </a:extLst>
          </p:cNvPr>
          <p:cNvSpPr txBox="1"/>
          <p:nvPr/>
        </p:nvSpPr>
        <p:spPr>
          <a:xfrm>
            <a:off x="6997565" y="4160901"/>
            <a:ext cx="1580882"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集成测试不足</a:t>
            </a:r>
          </a:p>
        </p:txBody>
      </p:sp>
    </p:spTree>
    <p:extLst>
      <p:ext uri="{BB962C8B-B14F-4D97-AF65-F5344CB8AC3E}">
        <p14:creationId xmlns:p14="http://schemas.microsoft.com/office/powerpoint/2010/main" val="305137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0A66C-3AF2-5C61-31A1-32E1DA47272B}"/>
              </a:ext>
            </a:extLst>
          </p:cNvPr>
          <p:cNvSpPr>
            <a:spLocks noGrp="1"/>
          </p:cNvSpPr>
          <p:nvPr>
            <p:ph type="title"/>
          </p:nvPr>
        </p:nvSpPr>
        <p:spPr/>
        <p:txBody>
          <a:bodyPr/>
          <a:lstStyle/>
          <a:p>
            <a:r>
              <a:rPr kumimoji="1" lang="zh-CN" altLang="en-US" dirty="0"/>
              <a:t>错误指令造成骑士资本集团损失</a:t>
            </a:r>
            <a:r>
              <a:rPr kumimoji="1" lang="en-US" altLang="zh-CN" dirty="0"/>
              <a:t>4.4</a:t>
            </a:r>
            <a:r>
              <a:rPr kumimoji="1" lang="zh-CN" altLang="en-US" dirty="0"/>
              <a:t>亿美元</a:t>
            </a:r>
          </a:p>
        </p:txBody>
      </p:sp>
      <p:sp>
        <p:nvSpPr>
          <p:cNvPr id="3" name="文本占位符 2">
            <a:extLst>
              <a:ext uri="{FF2B5EF4-FFF2-40B4-BE49-F238E27FC236}">
                <a16:creationId xmlns:a16="http://schemas.microsoft.com/office/drawing/2014/main" id="{B58D0236-C0EA-4AA0-4D8A-6708D9428D39}"/>
              </a:ext>
            </a:extLst>
          </p:cNvPr>
          <p:cNvSpPr>
            <a:spLocks noGrp="1"/>
          </p:cNvSpPr>
          <p:nvPr>
            <p:ph type="body" sz="quarter" idx="11"/>
          </p:nvPr>
        </p:nvSpPr>
        <p:spPr>
          <a:xfrm>
            <a:off x="526985" y="1179657"/>
            <a:ext cx="3989962" cy="2956934"/>
          </a:xfrm>
        </p:spPr>
        <p:txBody>
          <a:bodyPr>
            <a:normAutofit/>
          </a:bodyPr>
          <a:lstStyle/>
          <a:p>
            <a:r>
              <a:rPr kumimoji="1" lang="en-US" altLang="zh-CN" sz="1800" dirty="0"/>
              <a:t>2012</a:t>
            </a:r>
            <a:r>
              <a:rPr kumimoji="1" lang="zh-CN" altLang="en-US" sz="1800" dirty="0"/>
              <a:t>年</a:t>
            </a:r>
            <a:r>
              <a:rPr kumimoji="1" lang="en-US" altLang="zh-CN" sz="1800" dirty="0"/>
              <a:t>8</a:t>
            </a:r>
            <a:r>
              <a:rPr kumimoji="1" lang="zh-CN" altLang="en-US" sz="1800" dirty="0"/>
              <a:t>月</a:t>
            </a:r>
            <a:r>
              <a:rPr kumimoji="1" lang="en-US" altLang="zh-CN" sz="1800" dirty="0"/>
              <a:t>1</a:t>
            </a:r>
            <a:r>
              <a:rPr kumimoji="1" lang="zh-CN" altLang="en-US" sz="1800" dirty="0"/>
              <a:t>日上午</a:t>
            </a:r>
            <a:r>
              <a:rPr kumimoji="1" lang="en-US" altLang="zh-CN" sz="1800" dirty="0"/>
              <a:t>9</a:t>
            </a:r>
            <a:r>
              <a:rPr kumimoji="1" lang="zh-CN" altLang="en-US" sz="1800" dirty="0"/>
              <a:t>点，纽约证券交易所开盘交易，骑士资本的第一位散户投资者发出了买卖其投资头寸的指令。仅仅</a:t>
            </a:r>
            <a:r>
              <a:rPr kumimoji="1" lang="en-US" altLang="zh-CN" sz="1800" dirty="0"/>
              <a:t>45</a:t>
            </a:r>
            <a:r>
              <a:rPr kumimoji="1" lang="zh-CN" altLang="en-US" sz="1800" dirty="0"/>
              <a:t>分钟后，骑士资本的服务器就执行了</a:t>
            </a:r>
            <a:r>
              <a:rPr kumimoji="1" lang="en-US" altLang="zh-CN" sz="1800" dirty="0"/>
              <a:t>400</a:t>
            </a:r>
            <a:r>
              <a:rPr kumimoji="1" lang="zh-CN" altLang="en-US" sz="1800" dirty="0"/>
              <a:t>万笔交易，使公司损失了</a:t>
            </a:r>
            <a:r>
              <a:rPr kumimoji="1" lang="en-US" altLang="zh-CN" sz="1800" dirty="0"/>
              <a:t>4.6</a:t>
            </a:r>
            <a:r>
              <a:rPr kumimoji="1" lang="zh-CN" altLang="en-US" sz="1800" dirty="0"/>
              <a:t>亿美元，濒临破产</a:t>
            </a:r>
            <a:r>
              <a:rPr kumimoji="1" lang="en-US" altLang="zh-CN" sz="1800" dirty="0"/>
              <a:t>……</a:t>
            </a:r>
            <a:endParaRPr kumimoji="1" lang="zh-CN" altLang="en-US" sz="1800" dirty="0"/>
          </a:p>
        </p:txBody>
      </p:sp>
      <p:pic>
        <p:nvPicPr>
          <p:cNvPr id="4098" name="Picture 2" descr="See the source image">
            <a:extLst>
              <a:ext uri="{FF2B5EF4-FFF2-40B4-BE49-F238E27FC236}">
                <a16:creationId xmlns:a16="http://schemas.microsoft.com/office/drawing/2014/main" id="{30D3086F-6CEB-9D18-C756-B2F6D02A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055" y="1179657"/>
            <a:ext cx="4516946" cy="28865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979D775-57BC-ACFF-C91B-24BD53E6FB99}"/>
              </a:ext>
            </a:extLst>
          </p:cNvPr>
          <p:cNvSpPr txBox="1"/>
          <p:nvPr/>
        </p:nvSpPr>
        <p:spPr>
          <a:xfrm>
            <a:off x="6246794" y="4215828"/>
            <a:ext cx="1800493"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功能容错性问题</a:t>
            </a:r>
          </a:p>
        </p:txBody>
      </p:sp>
    </p:spTree>
    <p:extLst>
      <p:ext uri="{BB962C8B-B14F-4D97-AF65-F5344CB8AC3E}">
        <p14:creationId xmlns:p14="http://schemas.microsoft.com/office/powerpoint/2010/main" val="372307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9698B-A7E7-462A-2097-71C316B2602D}"/>
              </a:ext>
            </a:extLst>
          </p:cNvPr>
          <p:cNvSpPr>
            <a:spLocks noGrp="1"/>
          </p:cNvSpPr>
          <p:nvPr>
            <p:ph type="title"/>
          </p:nvPr>
        </p:nvSpPr>
        <p:spPr/>
        <p:txBody>
          <a:bodyPr/>
          <a:lstStyle/>
          <a:p>
            <a:r>
              <a:rPr kumimoji="1" lang="en" altLang="zh-CN" dirty="0"/>
              <a:t>AWS</a:t>
            </a:r>
            <a:r>
              <a:rPr kumimoji="1" lang="zh-CN" altLang="en-US" dirty="0"/>
              <a:t>宕机整整</a:t>
            </a:r>
            <a:r>
              <a:rPr kumimoji="1" lang="en-US" altLang="zh-CN" dirty="0"/>
              <a:t>4</a:t>
            </a:r>
            <a:r>
              <a:rPr kumimoji="1" lang="zh-CN" altLang="en-US" dirty="0"/>
              <a:t>个小时</a:t>
            </a:r>
          </a:p>
        </p:txBody>
      </p:sp>
      <p:sp>
        <p:nvSpPr>
          <p:cNvPr id="3" name="文本占位符 2">
            <a:extLst>
              <a:ext uri="{FF2B5EF4-FFF2-40B4-BE49-F238E27FC236}">
                <a16:creationId xmlns:a16="http://schemas.microsoft.com/office/drawing/2014/main" id="{65EFCF6F-3809-7A38-2856-1AC7FD3D01FD}"/>
              </a:ext>
            </a:extLst>
          </p:cNvPr>
          <p:cNvSpPr>
            <a:spLocks noGrp="1"/>
          </p:cNvSpPr>
          <p:nvPr>
            <p:ph type="body" sz="quarter" idx="11"/>
          </p:nvPr>
        </p:nvSpPr>
        <p:spPr>
          <a:xfrm>
            <a:off x="494490" y="1081574"/>
            <a:ext cx="3046378" cy="2980352"/>
          </a:xfrm>
        </p:spPr>
        <p:txBody>
          <a:bodyPr>
            <a:normAutofit lnSpcReduction="10000"/>
          </a:bodyPr>
          <a:lstStyle/>
          <a:p>
            <a:pPr marL="0" indent="0">
              <a:buNone/>
            </a:pPr>
            <a:r>
              <a:rPr lang="en-US" altLang="zh-CN" sz="1800" dirty="0">
                <a:effectLst/>
                <a:latin typeface="Arial" panose="020B0604020202020204" pitchFamily="34" charset="0"/>
                <a:ea typeface="宋体" panose="02010600030101010101" pitchFamily="2" charset="-122"/>
              </a:rPr>
              <a:t>2017</a:t>
            </a:r>
            <a:r>
              <a:rPr lang="zh-CN" altLang="zh-CN" sz="1800" dirty="0">
                <a:effectLst/>
                <a:latin typeface="Arial" panose="020B0604020202020204" pitchFamily="34" charset="0"/>
                <a:ea typeface="宋体" panose="02010600030101010101" pitchFamily="2" charset="-122"/>
                <a:cs typeface="Arial" panose="020B0604020202020204" pitchFamily="34" charset="0"/>
              </a:rPr>
              <a:t>年</a:t>
            </a:r>
            <a:r>
              <a:rPr lang="en-US" altLang="zh-CN" sz="1800" dirty="0">
                <a:effectLst/>
                <a:latin typeface="Arial" panose="020B0604020202020204" pitchFamily="34" charset="0"/>
                <a:ea typeface="宋体" panose="02010600030101010101" pitchFamily="2" charset="-122"/>
              </a:rPr>
              <a:t>3</a:t>
            </a:r>
            <a:r>
              <a:rPr lang="zh-CN" altLang="zh-CN" sz="1800" dirty="0">
                <a:effectLst/>
                <a:latin typeface="Arial" panose="020B0604020202020204" pitchFamily="34" charset="0"/>
                <a:ea typeface="宋体" panose="02010600030101010101" pitchFamily="2" charset="-122"/>
                <a:cs typeface="Arial" panose="020B0604020202020204" pitchFamily="34" charset="0"/>
              </a:rPr>
              <a:t>月</a:t>
            </a:r>
            <a:r>
              <a:rPr lang="en-US" altLang="zh-CN" sz="1800" dirty="0">
                <a:effectLst/>
                <a:latin typeface="Arial" panose="020B0604020202020204" pitchFamily="34" charset="0"/>
                <a:ea typeface="宋体" panose="02010600030101010101" pitchFamily="2" charset="-122"/>
              </a:rPr>
              <a:t>2</a:t>
            </a:r>
            <a:r>
              <a:rPr lang="zh-CN" altLang="zh-CN" sz="1800" dirty="0">
                <a:effectLst/>
                <a:latin typeface="Arial" panose="020B0604020202020204" pitchFamily="34" charset="0"/>
                <a:ea typeface="宋体" panose="02010600030101010101" pitchFamily="2" charset="-122"/>
                <a:cs typeface="Arial" panose="020B0604020202020204" pitchFamily="34" charset="0"/>
              </a:rPr>
              <a:t>号，</a:t>
            </a:r>
            <a:r>
              <a:rPr lang="zh-CN" altLang="zh-CN" sz="1800" dirty="0">
                <a:effectLst/>
                <a:ea typeface="Arial" panose="020B0604020202020204" pitchFamily="34" charset="0"/>
              </a:rPr>
              <a:t> </a:t>
            </a:r>
            <a:r>
              <a:rPr lang="zh-CN" altLang="zh-CN" sz="1800" dirty="0">
                <a:effectLst/>
                <a:latin typeface="Arial" panose="020B0604020202020204" pitchFamily="34" charset="0"/>
                <a:ea typeface="宋体" panose="02010600030101010101" pitchFamily="2" charset="-122"/>
                <a:cs typeface="Arial" panose="020B0604020202020204" pitchFamily="34" charset="0"/>
              </a:rPr>
              <a:t>亚马逊云（</a:t>
            </a:r>
            <a:r>
              <a:rPr lang="en-US" altLang="zh-CN" sz="1800" dirty="0">
                <a:effectLst/>
                <a:latin typeface="Arial" panose="020B0604020202020204" pitchFamily="34" charset="0"/>
                <a:ea typeface="宋体" panose="02010600030101010101" pitchFamily="2" charset="-122"/>
              </a:rPr>
              <a:t>Amazon S3 Cloud </a:t>
            </a:r>
            <a:r>
              <a:rPr lang="zh-CN" altLang="zh-CN" sz="1800" dirty="0">
                <a:effectLst/>
                <a:latin typeface="Arial" panose="020B0604020202020204" pitchFamily="34" charset="0"/>
                <a:ea typeface="宋体" panose="02010600030101010101" pitchFamily="2" charset="-122"/>
                <a:cs typeface="Arial" panose="020B0604020202020204" pitchFamily="34" charset="0"/>
              </a:rPr>
              <a:t>）出现严重的宕机（中断服务）！亚马逊云之前也出现过宕机，但一般在一个小时之内解决问题，而这次非常严重，宕机整整四个小时</a:t>
            </a:r>
            <a:r>
              <a:rPr lang="zh-CN" altLang="zh-CN" dirty="0">
                <a:effectLst/>
              </a:rPr>
              <a:t> </a:t>
            </a:r>
            <a:endParaRPr kumimoji="1" lang="zh-CN" altLang="en-US" dirty="0"/>
          </a:p>
        </p:txBody>
      </p:sp>
      <p:pic>
        <p:nvPicPr>
          <p:cNvPr id="5122" name="Picture 2" descr="See the source image">
            <a:extLst>
              <a:ext uri="{FF2B5EF4-FFF2-40B4-BE49-F238E27FC236}">
                <a16:creationId xmlns:a16="http://schemas.microsoft.com/office/drawing/2014/main" id="{AD1A36AB-4EA9-9663-0A5F-8F9126527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876" y="1152176"/>
            <a:ext cx="5408579" cy="298035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C166B8D-8B21-E59A-205D-8750A00C0EA5}"/>
              </a:ext>
            </a:extLst>
          </p:cNvPr>
          <p:cNvSpPr txBox="1"/>
          <p:nvPr/>
        </p:nvSpPr>
        <p:spPr>
          <a:xfrm>
            <a:off x="5534525" y="4132528"/>
            <a:ext cx="2031325"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性能、稳定性问题</a:t>
            </a:r>
          </a:p>
        </p:txBody>
      </p:sp>
    </p:spTree>
    <p:extLst>
      <p:ext uri="{BB962C8B-B14F-4D97-AF65-F5344CB8AC3E}">
        <p14:creationId xmlns:p14="http://schemas.microsoft.com/office/powerpoint/2010/main" val="142390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ED0F9-D24D-FF85-5911-5111D7A3EB7E}"/>
              </a:ext>
            </a:extLst>
          </p:cNvPr>
          <p:cNvSpPr>
            <a:spLocks noGrp="1"/>
          </p:cNvSpPr>
          <p:nvPr>
            <p:ph type="title"/>
          </p:nvPr>
        </p:nvSpPr>
        <p:spPr/>
        <p:txBody>
          <a:bodyPr>
            <a:normAutofit fontScale="90000"/>
          </a:bodyPr>
          <a:lstStyle/>
          <a:p>
            <a:r>
              <a:rPr kumimoji="1" lang="en" altLang="zh-CN" dirty="0"/>
              <a:t>Uber</a:t>
            </a:r>
            <a:r>
              <a:rPr kumimoji="1" lang="zh-CN" altLang="en-US" dirty="0"/>
              <a:t>泄漏个人隐私，导致用户要求赔偿</a:t>
            </a:r>
            <a:r>
              <a:rPr kumimoji="1" lang="en-US" altLang="zh-CN" dirty="0"/>
              <a:t>3</a:t>
            </a:r>
            <a:r>
              <a:rPr kumimoji="1" lang="zh-CN" altLang="en-US" dirty="0"/>
              <a:t>亿多元</a:t>
            </a:r>
          </a:p>
        </p:txBody>
      </p:sp>
      <p:sp>
        <p:nvSpPr>
          <p:cNvPr id="3" name="文本占位符 2">
            <a:extLst>
              <a:ext uri="{FF2B5EF4-FFF2-40B4-BE49-F238E27FC236}">
                <a16:creationId xmlns:a16="http://schemas.microsoft.com/office/drawing/2014/main" id="{BCAD1E48-0A33-6F92-9BE5-5D9AF79F1882}"/>
              </a:ext>
            </a:extLst>
          </p:cNvPr>
          <p:cNvSpPr>
            <a:spLocks noGrp="1"/>
          </p:cNvSpPr>
          <p:nvPr>
            <p:ph type="body" sz="quarter" idx="11"/>
          </p:nvPr>
        </p:nvSpPr>
        <p:spPr>
          <a:xfrm>
            <a:off x="280481" y="1285598"/>
            <a:ext cx="4291519" cy="2797253"/>
          </a:xfrm>
        </p:spPr>
        <p:txBody>
          <a:bodyPr/>
          <a:lstStyle/>
          <a:p>
            <a:r>
              <a:rPr lang="en-US" altLang="zh-CN" sz="1800" dirty="0">
                <a:effectLst/>
                <a:latin typeface="Arial" panose="020B0604020202020204" pitchFamily="34" charset="0"/>
                <a:ea typeface="宋体" panose="02010600030101010101" pitchFamily="2" charset="-122"/>
              </a:rPr>
              <a:t>2017</a:t>
            </a:r>
            <a:r>
              <a:rPr lang="zh-CN" altLang="zh-CN" sz="1800" dirty="0">
                <a:effectLst/>
                <a:latin typeface="Arial" panose="020B0604020202020204" pitchFamily="34" charset="0"/>
                <a:ea typeface="宋体" panose="02010600030101010101" pitchFamily="2" charset="-122"/>
                <a:cs typeface="Arial" panose="020B0604020202020204" pitchFamily="34" charset="0"/>
              </a:rPr>
              <a:t>年</a:t>
            </a:r>
            <a:r>
              <a:rPr lang="en-US" altLang="zh-CN" sz="1800" dirty="0">
                <a:effectLst/>
                <a:latin typeface="Arial" panose="020B0604020202020204" pitchFamily="34" charset="0"/>
                <a:ea typeface="宋体" panose="02010600030101010101" pitchFamily="2" charset="-122"/>
              </a:rPr>
              <a:t>2</a:t>
            </a:r>
            <a:r>
              <a:rPr lang="zh-CN" altLang="zh-CN" sz="1800" dirty="0">
                <a:effectLst/>
                <a:latin typeface="Arial" panose="020B0604020202020204" pitchFamily="34" charset="0"/>
                <a:ea typeface="宋体" panose="02010600030101010101" pitchFamily="2" charset="-122"/>
                <a:cs typeface="Arial" panose="020B0604020202020204" pitchFamily="34" charset="0"/>
              </a:rPr>
              <a:t>月，根据据法国费加罗报报道，一名法国商人起诉</a:t>
            </a:r>
            <a:r>
              <a:rPr lang="en-US" altLang="zh-CN" sz="1800" dirty="0">
                <a:effectLst/>
                <a:latin typeface="Arial" panose="020B0604020202020204" pitchFamily="34" charset="0"/>
                <a:ea typeface="宋体" panose="02010600030101010101" pitchFamily="2" charset="-122"/>
              </a:rPr>
              <a:t>Uber</a:t>
            </a:r>
            <a:r>
              <a:rPr lang="zh-CN" altLang="zh-CN" sz="1800" dirty="0">
                <a:effectLst/>
                <a:latin typeface="Arial" panose="020B0604020202020204" pitchFamily="34" charset="0"/>
                <a:ea typeface="宋体" panose="02010600030101010101" pitchFamily="2" charset="-122"/>
                <a:cs typeface="Arial" panose="020B0604020202020204" pitchFamily="34" charset="0"/>
              </a:rPr>
              <a:t>，要求该公司赔偿</a:t>
            </a:r>
            <a:r>
              <a:rPr lang="en-US" altLang="zh-CN" sz="1800" dirty="0">
                <a:effectLst/>
                <a:latin typeface="Arial" panose="020B0604020202020204" pitchFamily="34" charset="0"/>
                <a:ea typeface="宋体" panose="02010600030101010101" pitchFamily="2" charset="-122"/>
              </a:rPr>
              <a:t>4500</a:t>
            </a:r>
            <a:r>
              <a:rPr lang="zh-CN" altLang="zh-CN" sz="1800" dirty="0">
                <a:effectLst/>
                <a:latin typeface="Arial" panose="020B0604020202020204" pitchFamily="34" charset="0"/>
                <a:ea typeface="宋体" panose="02010600030101010101" pitchFamily="2" charset="-122"/>
                <a:cs typeface="Arial" panose="020B0604020202020204" pitchFamily="34" charset="0"/>
              </a:rPr>
              <a:t>万欧元（按当时汇率</a:t>
            </a:r>
            <a:r>
              <a:rPr lang="en-US" altLang="zh-CN" sz="1800" dirty="0">
                <a:effectLst/>
                <a:latin typeface="Arial" panose="020B0604020202020204" pitchFamily="34" charset="0"/>
                <a:ea typeface="宋体" panose="02010600030101010101" pitchFamily="2" charset="-122"/>
              </a:rPr>
              <a:t>7.4</a:t>
            </a:r>
            <a:r>
              <a:rPr lang="zh-CN" altLang="zh-CN" sz="1800" dirty="0">
                <a:effectLst/>
                <a:latin typeface="Arial" panose="020B0604020202020204" pitchFamily="34" charset="0"/>
                <a:ea typeface="宋体" panose="02010600030101010101" pitchFamily="2" charset="-122"/>
                <a:cs typeface="Arial" panose="020B0604020202020204" pitchFamily="34" charset="0"/>
              </a:rPr>
              <a:t>计算，合计人民币</a:t>
            </a:r>
            <a:r>
              <a:rPr lang="en-US" altLang="zh-CN" sz="1800" dirty="0">
                <a:effectLst/>
                <a:latin typeface="Arial" panose="020B0604020202020204" pitchFamily="34" charset="0"/>
                <a:ea typeface="宋体" panose="02010600030101010101" pitchFamily="2" charset="-122"/>
              </a:rPr>
              <a:t>3.33</a:t>
            </a:r>
            <a:r>
              <a:rPr lang="zh-CN" altLang="zh-CN" sz="1800" dirty="0">
                <a:effectLst/>
                <a:latin typeface="Arial" panose="020B0604020202020204" pitchFamily="34" charset="0"/>
                <a:ea typeface="宋体" panose="02010600030101010101" pitchFamily="2" charset="-122"/>
                <a:cs typeface="Arial" panose="020B0604020202020204" pitchFamily="34" charset="0"/>
              </a:rPr>
              <a:t>亿），以弥补隐私漏洞对自己婚姻造成的伤害，其理由是</a:t>
            </a:r>
            <a:r>
              <a:rPr lang="en-US" altLang="zh-CN" sz="1800" dirty="0">
                <a:effectLst/>
                <a:latin typeface="Arial" panose="020B0604020202020204" pitchFamily="34" charset="0"/>
                <a:ea typeface="宋体" panose="02010600030101010101" pitchFamily="2" charset="-122"/>
              </a:rPr>
              <a:t>Uber</a:t>
            </a:r>
            <a:r>
              <a:rPr lang="zh-CN" altLang="zh-CN" sz="1800" dirty="0">
                <a:effectLst/>
                <a:latin typeface="Arial" panose="020B0604020202020204" pitchFamily="34" charset="0"/>
                <a:ea typeface="宋体" panose="02010600030101010101" pitchFamily="2" charset="-122"/>
                <a:cs typeface="Arial" panose="020B0604020202020204" pitchFamily="34" charset="0"/>
              </a:rPr>
              <a:t>专车</a:t>
            </a:r>
            <a:r>
              <a:rPr lang="en-US" altLang="zh-CN" sz="1800" dirty="0">
                <a:effectLst/>
                <a:latin typeface="Arial" panose="020B0604020202020204" pitchFamily="34" charset="0"/>
                <a:ea typeface="宋体" panose="02010600030101010101" pitchFamily="2" charset="-122"/>
              </a:rPr>
              <a:t>app</a:t>
            </a:r>
            <a:r>
              <a:rPr lang="zh-CN" altLang="zh-CN" sz="1800" dirty="0">
                <a:effectLst/>
                <a:latin typeface="Arial" panose="020B0604020202020204" pitchFamily="34" charset="0"/>
                <a:ea typeface="宋体" panose="02010600030101010101" pitchFamily="2" charset="-122"/>
                <a:cs typeface="Arial" panose="020B0604020202020204" pitchFamily="34" charset="0"/>
              </a:rPr>
              <a:t>中存在这样的安全性漏洞</a:t>
            </a:r>
            <a:endParaRPr kumimoji="1" lang="zh-CN" altLang="en-US" dirty="0"/>
          </a:p>
        </p:txBody>
      </p:sp>
      <p:pic>
        <p:nvPicPr>
          <p:cNvPr id="5" name="图片 4">
            <a:extLst>
              <a:ext uri="{FF2B5EF4-FFF2-40B4-BE49-F238E27FC236}">
                <a16:creationId xmlns:a16="http://schemas.microsoft.com/office/drawing/2014/main" id="{EB0118B8-F101-7955-D6B9-C334373DDBA2}"/>
              </a:ext>
            </a:extLst>
          </p:cNvPr>
          <p:cNvPicPr>
            <a:picLocks noChangeAspect="1"/>
          </p:cNvPicPr>
          <p:nvPr/>
        </p:nvPicPr>
        <p:blipFill>
          <a:blip r:embed="rId2"/>
          <a:stretch>
            <a:fillRect/>
          </a:stretch>
        </p:blipFill>
        <p:spPr>
          <a:xfrm>
            <a:off x="5025957" y="1526026"/>
            <a:ext cx="4118043" cy="2316399"/>
          </a:xfrm>
          <a:prstGeom prst="rect">
            <a:avLst/>
          </a:prstGeom>
        </p:spPr>
      </p:pic>
      <p:sp>
        <p:nvSpPr>
          <p:cNvPr id="4" name="文本框 3">
            <a:extLst>
              <a:ext uri="{FF2B5EF4-FFF2-40B4-BE49-F238E27FC236}">
                <a16:creationId xmlns:a16="http://schemas.microsoft.com/office/drawing/2014/main" id="{4CC8FCE4-7DB8-EAA4-6716-541A3BE330DA}"/>
              </a:ext>
            </a:extLst>
          </p:cNvPr>
          <p:cNvSpPr txBox="1"/>
          <p:nvPr/>
        </p:nvSpPr>
        <p:spPr>
          <a:xfrm>
            <a:off x="6160168" y="3968899"/>
            <a:ext cx="249299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安全性：隐私保护问题</a:t>
            </a:r>
          </a:p>
        </p:txBody>
      </p:sp>
    </p:spTree>
    <p:extLst>
      <p:ext uri="{BB962C8B-B14F-4D97-AF65-F5344CB8AC3E}">
        <p14:creationId xmlns:p14="http://schemas.microsoft.com/office/powerpoint/2010/main" val="92836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屏幕快照 2016-12-04 下午10.25.17.png">
            <a:extLst>
              <a:ext uri="{FF2B5EF4-FFF2-40B4-BE49-F238E27FC236}">
                <a16:creationId xmlns:a16="http://schemas.microsoft.com/office/drawing/2014/main" id="{92DF34C0-D6D4-CD0E-9075-653825F3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117" y="78060"/>
            <a:ext cx="7454924" cy="4937660"/>
          </a:xfrm>
          <a:prstGeom prst="rect">
            <a:avLst/>
          </a:prstGeom>
        </p:spPr>
      </p:pic>
      <p:sp>
        <p:nvSpPr>
          <p:cNvPr id="2" name="标题 1">
            <a:extLst>
              <a:ext uri="{FF2B5EF4-FFF2-40B4-BE49-F238E27FC236}">
                <a16:creationId xmlns:a16="http://schemas.microsoft.com/office/drawing/2014/main" id="{7A4804E3-1701-B4C5-FA32-D459C520F391}"/>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软件测试全景图</a:t>
            </a:r>
          </a:p>
        </p:txBody>
      </p:sp>
    </p:spTree>
    <p:extLst>
      <p:ext uri="{BB962C8B-B14F-4D97-AF65-F5344CB8AC3E}">
        <p14:creationId xmlns:p14="http://schemas.microsoft.com/office/powerpoint/2010/main" val="231238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0E4F5-2CB9-F05F-C031-D561D732D36A}"/>
              </a:ext>
            </a:extLst>
          </p:cNvPr>
          <p:cNvSpPr>
            <a:spLocks noGrp="1"/>
          </p:cNvSpPr>
          <p:nvPr>
            <p:ph type="title"/>
          </p:nvPr>
        </p:nvSpPr>
        <p:spPr/>
        <p:txBody>
          <a:bodyPr/>
          <a:lstStyle/>
          <a:p>
            <a:r>
              <a:rPr kumimoji="1" lang="zh-CN" altLang="en-US" dirty="0"/>
              <a:t>预定的酒店住不进去、露宿街头</a:t>
            </a:r>
          </a:p>
        </p:txBody>
      </p:sp>
      <p:sp>
        <p:nvSpPr>
          <p:cNvPr id="3" name="文本占位符 2">
            <a:extLst>
              <a:ext uri="{FF2B5EF4-FFF2-40B4-BE49-F238E27FC236}">
                <a16:creationId xmlns:a16="http://schemas.microsoft.com/office/drawing/2014/main" id="{4714DC4F-AA12-693C-852F-CA69B434BE65}"/>
              </a:ext>
            </a:extLst>
          </p:cNvPr>
          <p:cNvSpPr>
            <a:spLocks noGrp="1"/>
          </p:cNvSpPr>
          <p:nvPr>
            <p:ph type="body" sz="quarter" idx="11"/>
          </p:nvPr>
        </p:nvSpPr>
        <p:spPr>
          <a:xfrm>
            <a:off x="582039" y="1278636"/>
            <a:ext cx="4388796" cy="2956934"/>
          </a:xfrm>
        </p:spPr>
        <p:txBody>
          <a:bodyPr>
            <a:normAutofit fontScale="92500"/>
          </a:bodyPr>
          <a:lstStyle/>
          <a:p>
            <a:r>
              <a:rPr kumimoji="1" lang="zh-CN" altLang="en-US" sz="1800" dirty="0"/>
              <a:t>正值</a:t>
            </a:r>
            <a:r>
              <a:rPr kumimoji="1" lang="en-US" altLang="zh-CN" sz="1800" dirty="0"/>
              <a:t>2019</a:t>
            </a:r>
            <a:r>
              <a:rPr kumimoji="1" lang="zh-CN" altLang="en-US" sz="1800" dirty="0"/>
              <a:t>年国庆假期出行高峰期，通过某知名旅行网预定酒店的不少网友却遭遇“人在囧途”</a:t>
            </a:r>
            <a:r>
              <a:rPr kumimoji="1" lang="en-US" altLang="zh-CN" sz="1800" dirty="0"/>
              <a:t>——</a:t>
            </a:r>
            <a:r>
              <a:rPr kumimoji="1" lang="zh-CN" altLang="en-US" sz="1800" dirty="0"/>
              <a:t>到达酒店却无法入住，已支付的订单却显示未支付或订单不存在；与此同时，客服电话打不通，想退房也退不掉，有些旅客想重新预定，在这样的出行高峰期，又很难订到房</a:t>
            </a:r>
          </a:p>
        </p:txBody>
      </p:sp>
      <p:pic>
        <p:nvPicPr>
          <p:cNvPr id="6146" name="Picture 2">
            <a:extLst>
              <a:ext uri="{FF2B5EF4-FFF2-40B4-BE49-F238E27FC236}">
                <a16:creationId xmlns:a16="http://schemas.microsoft.com/office/drawing/2014/main" id="{DA38F0EC-42D3-2AB5-DE43-F08783F1A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286" y="0"/>
            <a:ext cx="2374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85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更多的悲剧</a:t>
            </a:r>
          </a:p>
        </p:txBody>
      </p:sp>
      <p:sp>
        <p:nvSpPr>
          <p:cNvPr id="23555" name="Content Placeholder 2"/>
          <p:cNvSpPr>
            <a:spLocks noGrp="1"/>
          </p:cNvSpPr>
          <p:nvPr>
            <p:ph idx="4294967295"/>
          </p:nvPr>
        </p:nvSpPr>
        <p:spPr>
          <a:xfrm>
            <a:off x="796824" y="1179339"/>
            <a:ext cx="7382328" cy="2993828"/>
          </a:xfrm>
        </p:spPr>
        <p:txBody>
          <a:bodyPr/>
          <a:lstStyle/>
          <a:p>
            <a:pPr marL="319088" indent="-319088" eaLnBrk="0" hangingPunct="0">
              <a:lnSpc>
                <a:spcPct val="150000"/>
              </a:lnSpc>
              <a:buClr>
                <a:schemeClr val="accent1">
                  <a:lumMod val="50000"/>
                </a:schemeClr>
              </a:buClr>
              <a:buSzPct val="90000"/>
              <a:buFont typeface="Wingdings" charset="2"/>
              <a:buChar char="p"/>
              <a:defRPr/>
            </a:pPr>
            <a:r>
              <a:rPr lang="zh-CN" altLang="en-US" sz="1800" dirty="0">
                <a:ea typeface="楷体"/>
                <a:cs typeface="楷体"/>
              </a:rPr>
              <a:t>放射性治疗仪</a:t>
            </a:r>
            <a:r>
              <a:rPr lang="en-US" altLang="zh-CN" sz="1800" dirty="0">
                <a:ea typeface="楷体"/>
                <a:cs typeface="楷体"/>
              </a:rPr>
              <a:t>Therac-25</a:t>
            </a:r>
            <a:r>
              <a:rPr lang="zh-CN" altLang="en-US" sz="1800" dirty="0">
                <a:ea typeface="楷体"/>
                <a:cs typeface="楷体"/>
              </a:rPr>
              <a:t>中的软件存在缺陷，导致几个癌症病人受到非常严重的过量放射性治疗，其中</a:t>
            </a:r>
            <a:r>
              <a:rPr lang="en-US" altLang="zh-CN" sz="1800" dirty="0">
                <a:ea typeface="楷体"/>
                <a:cs typeface="楷体"/>
              </a:rPr>
              <a:t>4</a:t>
            </a:r>
            <a:r>
              <a:rPr lang="zh-CN" altLang="en-US" sz="1800" dirty="0">
                <a:ea typeface="楷体"/>
                <a:cs typeface="楷体"/>
              </a:rPr>
              <a:t>个人因此死亡</a:t>
            </a:r>
            <a:endParaRPr lang="en-US" altLang="zh-CN" sz="1800" dirty="0">
              <a:ea typeface="楷体"/>
              <a:cs typeface="楷体"/>
            </a:endParaRPr>
          </a:p>
          <a:p>
            <a:pPr marL="319088" indent="-319088" eaLnBrk="0" hangingPunct="0">
              <a:lnSpc>
                <a:spcPct val="150000"/>
              </a:lnSpc>
              <a:buClr>
                <a:schemeClr val="accent1">
                  <a:lumMod val="50000"/>
                </a:schemeClr>
              </a:buClr>
              <a:buSzPct val="90000"/>
              <a:buFont typeface="Wingdings" charset="2"/>
              <a:buChar char="p"/>
              <a:defRPr/>
            </a:pPr>
            <a:r>
              <a:rPr lang="zh-CN" altLang="en-US" sz="1800" dirty="0">
                <a:ea typeface="楷体"/>
                <a:cs typeface="楷体"/>
              </a:rPr>
              <a:t>当爱国者导弹防御系统的时钟累计运行超过</a:t>
            </a:r>
            <a:r>
              <a:rPr lang="en-US" altLang="zh-CN" sz="1800" dirty="0">
                <a:ea typeface="楷体"/>
                <a:cs typeface="楷体"/>
              </a:rPr>
              <a:t>14</a:t>
            </a:r>
            <a:r>
              <a:rPr lang="zh-CN" altLang="en-US" sz="1800" dirty="0">
                <a:ea typeface="楷体"/>
                <a:cs typeface="楷体"/>
              </a:rPr>
              <a:t>小时后，系统的跟踪系统就不准确。从而导致拦截伊拉克飞毛腿导弹的几次失败，其中一枚在沙特阿拉伯的多哈爆炸的飞毛腿导弹造成</a:t>
            </a:r>
            <a:r>
              <a:rPr lang="en-US" altLang="zh-CN" sz="1800" dirty="0">
                <a:ea typeface="楷体"/>
                <a:cs typeface="楷体"/>
              </a:rPr>
              <a:t>28</a:t>
            </a:r>
            <a:r>
              <a:rPr lang="zh-CN" altLang="en-US" sz="1800" dirty="0">
                <a:ea typeface="楷体"/>
                <a:cs typeface="楷体"/>
              </a:rPr>
              <a:t>名美国士兵死亡</a:t>
            </a:r>
            <a:endParaRPr lang="en-US" altLang="zh-CN" sz="1800" dirty="0">
              <a:ea typeface="楷体"/>
              <a:cs typeface="楷体"/>
            </a:endParaRPr>
          </a:p>
          <a:p>
            <a:pPr marL="319088" indent="-319088" eaLnBrk="0" hangingPunct="0">
              <a:lnSpc>
                <a:spcPct val="150000"/>
              </a:lnSpc>
              <a:buClr>
                <a:schemeClr val="accent1">
                  <a:lumMod val="50000"/>
                </a:schemeClr>
              </a:buClr>
              <a:buSzPct val="90000"/>
              <a:buFont typeface="Wingdings" charset="2"/>
              <a:buChar char="p"/>
              <a:defRPr/>
            </a:pPr>
            <a:r>
              <a:rPr lang="zh-CN" altLang="en-US" sz="1800" dirty="0">
                <a:ea typeface="楷体"/>
                <a:cs typeface="楷体"/>
              </a:rPr>
              <a:t> </a:t>
            </a:r>
            <a:r>
              <a:rPr lang="en-US" altLang="zh-CN" sz="1800" dirty="0">
                <a:ea typeface="楷体"/>
                <a:cs typeface="楷体"/>
              </a:rPr>
              <a:t>……</a:t>
            </a:r>
            <a:endParaRPr lang="zh-CN" altLang="en-US" sz="1800" dirty="0">
              <a:ea typeface="楷体"/>
              <a:cs typeface="楷体"/>
            </a:endParaRPr>
          </a:p>
        </p:txBody>
      </p:sp>
    </p:spTree>
    <p:extLst>
      <p:ext uri="{BB962C8B-B14F-4D97-AF65-F5344CB8AC3E}">
        <p14:creationId xmlns:p14="http://schemas.microsoft.com/office/powerpoint/2010/main" val="6862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wipe(left)">
                                      <p:cBhvr>
                                        <p:cTn id="7" dur="500"/>
                                        <p:tgtEl>
                                          <p:spTgt spid="235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5">
                                            <p:txEl>
                                              <p:pRg st="2" end="2"/>
                                            </p:txEl>
                                          </p:spTgt>
                                        </p:tgtEl>
                                        <p:attrNameLst>
                                          <p:attrName>style.visibility</p:attrName>
                                        </p:attrNameLst>
                                      </p:cBhvr>
                                      <p:to>
                                        <p:strVal val="visible"/>
                                      </p:to>
                                    </p:set>
                                    <p:animEffect transition="in" filter="wipe(left)">
                                      <p:cBhvr>
                                        <p:cTn id="12" dur="5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fontScale="90000"/>
          </a:bodyPr>
          <a:lstStyle/>
          <a:p>
            <a:r>
              <a:rPr lang="en-US" altLang="zh-CN" sz="4800" b="1" dirty="0">
                <a:solidFill>
                  <a:schemeClr val="accent2">
                    <a:lumMod val="75000"/>
                  </a:schemeClr>
                </a:solidFill>
              </a:rPr>
              <a:t>1.2</a:t>
            </a:r>
            <a:r>
              <a:rPr lang="zh-CN" altLang="en-US" sz="4800" b="1" dirty="0">
                <a:solidFill>
                  <a:schemeClr val="accent2">
                    <a:lumMod val="75000"/>
                  </a:schemeClr>
                </a:solidFill>
              </a:rPr>
              <a:t> 为什么要进行</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043070945"/>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89367" y="307857"/>
            <a:ext cx="5328062" cy="529493"/>
          </a:xfrm>
        </p:spPr>
        <p:txBody>
          <a:bodyPr>
            <a:normAutofit/>
          </a:bodyPr>
          <a:lstStyle/>
          <a:p>
            <a:r>
              <a:rPr lang="en-US" altLang="zh-CN" dirty="0" err="1">
                <a:latin typeface="微软雅黑" panose="020B0503020204020204" pitchFamily="34" charset="-122"/>
                <a:ea typeface="微软雅黑" panose="020B0503020204020204" pitchFamily="34" charset="-122"/>
              </a:rPr>
              <a:t>为什么要进行软件测试</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654738" y="1129510"/>
            <a:ext cx="8109884" cy="3247937"/>
          </a:xfrm>
          <a:prstGeom prst="rect">
            <a:avLst/>
          </a:prstGeom>
          <a:noFill/>
          <a:ln w="9525">
            <a:noFill/>
            <a:miter lim="800000"/>
            <a:headEnd/>
            <a:tailEnd/>
          </a:ln>
        </p:spPr>
        <p:txBody>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zh-CN" dirty="0">
                <a:ea typeface="楷体"/>
                <a:cs typeface="楷体"/>
              </a:rPr>
              <a:t>答案很简单，就是为了保证软件质量 </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软件总存在缺陷。只有通过测试，才可以发现软件缺陷。也只有发现了缺陷，才可以将软件缺陷从软件产品或软件系统中清理出去。</a:t>
            </a: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en-US" dirty="0">
                <a:ea typeface="楷体"/>
                <a:cs typeface="楷体"/>
              </a:rPr>
              <a:t>软件中存在的缺陷给我们带来的损失是巨大的，</a:t>
            </a:r>
            <a:r>
              <a:rPr lang="zh-CN" altLang="zh-CN" dirty="0">
                <a:ea typeface="楷体"/>
                <a:cs typeface="楷体"/>
              </a:rPr>
              <a:t>软件测试是软件质量保证的关键步骤，测试作为一种“预防和评估成本”的投入，从而降低缺陷造成的劣质成本 </a:t>
            </a:r>
            <a:endParaRPr lang="en-US" altLang="zh-CN" dirty="0">
              <a:ea typeface="楷体"/>
              <a:cs typeface="楷体"/>
            </a:endParaRPr>
          </a:p>
          <a:p>
            <a:pPr marL="257175" indent="-257175" eaLnBrk="0" hangingPunct="0">
              <a:lnSpc>
                <a:spcPct val="130000"/>
              </a:lnSpc>
              <a:spcBef>
                <a:spcPct val="20000"/>
              </a:spcBef>
              <a:buClr>
                <a:schemeClr val="accent1">
                  <a:lumMod val="50000"/>
                </a:schemeClr>
              </a:buClr>
              <a:buSzPct val="90000"/>
              <a:buFont typeface="Wingdings" charset="2"/>
              <a:buChar char="p"/>
              <a:defRPr/>
            </a:pPr>
            <a:r>
              <a:rPr lang="zh-CN" altLang="zh-CN" dirty="0">
                <a:ea typeface="楷体"/>
                <a:cs typeface="楷体"/>
              </a:rPr>
              <a:t>软件测试在产品开发中占据着相当重要的位置，也是软件行业几十年的实践所证明的一个道理</a:t>
            </a:r>
            <a:endParaRPr lang="en-US" altLang="zh-CN" dirty="0">
              <a:ea typeface="楷体"/>
              <a:cs typeface="楷体"/>
            </a:endParaRPr>
          </a:p>
        </p:txBody>
      </p:sp>
    </p:spTree>
    <p:extLst>
      <p:ext uri="{BB962C8B-B14F-4D97-AF65-F5344CB8AC3E}">
        <p14:creationId xmlns:p14="http://schemas.microsoft.com/office/powerpoint/2010/main" val="14566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trips(downRight)">
                                      <p:cBhvr>
                                        <p:cTn id="7" dur="10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trips(downRight)">
                                      <p:cBhvr>
                                        <p:cTn id="12"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1.3</a:t>
            </a:r>
            <a:r>
              <a:rPr lang="zh-CN" altLang="en-US" sz="4800" b="1" dirty="0">
                <a:solidFill>
                  <a:schemeClr val="accent2">
                    <a:lumMod val="75000"/>
                  </a:schemeClr>
                </a:solidFill>
              </a:rPr>
              <a:t> 什么是</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1919289954"/>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166" y="1156455"/>
            <a:ext cx="4684205" cy="2259903"/>
          </a:xfrm>
        </p:spPr>
        <p:txBody>
          <a:bodyPr>
            <a:noAutofit/>
          </a:bodyPr>
          <a:lstStyle/>
          <a:p>
            <a:r>
              <a:rPr lang="en-US" altLang="zh-CN" sz="2000" dirty="0"/>
              <a:t>1.3.1 </a:t>
            </a:r>
            <a:r>
              <a:rPr lang="zh-CN" altLang="en-US" sz="2000" dirty="0"/>
              <a:t>软件测试学科的形成</a:t>
            </a:r>
            <a:endParaRPr lang="en-US" altLang="zh-CN" sz="2000" dirty="0"/>
          </a:p>
          <a:p>
            <a:r>
              <a:rPr lang="en-US" altLang="zh-CN" sz="2000" dirty="0"/>
              <a:t>1.3.2 </a:t>
            </a:r>
            <a:r>
              <a:rPr lang="zh-CN" altLang="en-US" sz="2000" dirty="0"/>
              <a:t>正反两方面的争辩</a:t>
            </a:r>
            <a:endParaRPr lang="en-US" altLang="zh-CN" sz="2000" dirty="0"/>
          </a:p>
          <a:p>
            <a:r>
              <a:rPr lang="en-US" altLang="zh-CN" sz="2000" dirty="0"/>
              <a:t>1.3.3 </a:t>
            </a:r>
            <a:r>
              <a:rPr lang="zh-CN" altLang="en-US" sz="2000" dirty="0"/>
              <a:t>软件测试的定义</a:t>
            </a:r>
            <a:endParaRPr lang="en-US" altLang="zh-CN" sz="2000" dirty="0"/>
          </a:p>
          <a:p>
            <a:r>
              <a:rPr lang="en-US" altLang="zh-CN" sz="2000" dirty="0"/>
              <a:t>1.3.4 </a:t>
            </a:r>
            <a:r>
              <a:rPr lang="zh-CN" altLang="en-US" sz="2000" dirty="0"/>
              <a:t>软件测试的其它观点</a:t>
            </a:r>
          </a:p>
        </p:txBody>
      </p:sp>
    </p:spTree>
    <p:extLst>
      <p:ext uri="{BB962C8B-B14F-4D97-AF65-F5344CB8AC3E}">
        <p14:creationId xmlns:p14="http://schemas.microsoft.com/office/powerpoint/2010/main" val="513013120"/>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1.3.1 </a:t>
            </a:r>
            <a:r>
              <a:rPr lang="zh-CN" altLang="en-US" sz="4500" b="1" dirty="0">
                <a:ln w="19050">
                  <a:noFill/>
                </a:ln>
                <a:solidFill>
                  <a:srgbClr val="FFFFFF"/>
                </a:solidFill>
                <a:latin typeface="微软雅黑" panose="020B0503020204020204" charset="-122"/>
                <a:ea typeface="微软雅黑" panose="020B0503020204020204" charset="-122"/>
              </a:rPr>
              <a:t>软件测试学科的形成</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5865028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E0AFE-4AE9-3E6E-5F4C-1061925D2C06}"/>
              </a:ext>
            </a:extLst>
          </p:cNvPr>
          <p:cNvSpPr>
            <a:spLocks noGrp="1"/>
          </p:cNvSpPr>
          <p:nvPr>
            <p:ph type="title"/>
          </p:nvPr>
        </p:nvSpPr>
        <p:spPr/>
        <p:txBody>
          <a:bodyPr/>
          <a:lstStyle/>
          <a:p>
            <a:r>
              <a:rPr kumimoji="1" lang="zh-CN" altLang="en-US" dirty="0"/>
              <a:t>从狭义的软件测试到广义的软件测试</a:t>
            </a:r>
          </a:p>
        </p:txBody>
      </p:sp>
      <p:sp>
        <p:nvSpPr>
          <p:cNvPr id="3" name="文本占位符 2">
            <a:extLst>
              <a:ext uri="{FF2B5EF4-FFF2-40B4-BE49-F238E27FC236}">
                <a16:creationId xmlns:a16="http://schemas.microsoft.com/office/drawing/2014/main" id="{20E15F7B-4578-8E7B-B0C1-A102ABEB9DAA}"/>
              </a:ext>
            </a:extLst>
          </p:cNvPr>
          <p:cNvSpPr>
            <a:spLocks noGrp="1"/>
          </p:cNvSpPr>
          <p:nvPr>
            <p:ph type="body" sz="quarter" idx="11"/>
          </p:nvPr>
        </p:nvSpPr>
        <p:spPr>
          <a:xfrm>
            <a:off x="582038" y="1727937"/>
            <a:ext cx="7948645" cy="2632190"/>
          </a:xfrm>
        </p:spPr>
        <p:txBody>
          <a:bodyPr>
            <a:normAutofit/>
          </a:bodyPr>
          <a:lstStyle/>
          <a:p>
            <a:r>
              <a:rPr kumimoji="1" lang="zh-CN" altLang="en-US" sz="2000" b="1" dirty="0"/>
              <a:t>软件不只是可执行的程序</a:t>
            </a:r>
            <a:r>
              <a:rPr kumimoji="1" lang="zh-CN" altLang="en-US" sz="2000" dirty="0"/>
              <a:t>，“需求、设计和代码”都属于软件的组成部分，对“需求、设计和代码”评审属于静态测试</a:t>
            </a:r>
            <a:endParaRPr kumimoji="1" lang="en-US" altLang="zh-CN" sz="2000" dirty="0"/>
          </a:p>
          <a:p>
            <a:r>
              <a:rPr kumimoji="1" lang="zh-CN" altLang="en-US" sz="2000" dirty="0"/>
              <a:t>既然提出“动态测试”，这就能说明大家认可“静态测试”，软件测试包含静态测试和动态测试</a:t>
            </a:r>
            <a:endParaRPr kumimoji="1" lang="en-US" altLang="zh-CN" sz="2000" dirty="0"/>
          </a:p>
          <a:p>
            <a:r>
              <a:rPr kumimoji="1" lang="zh-CN" altLang="en-US" sz="2000" dirty="0"/>
              <a:t>测试进行得越早，成本越低；相反，缺陷发现得越迟研发成本越高</a:t>
            </a:r>
            <a:endParaRPr kumimoji="1" lang="en-US" altLang="zh-CN" sz="2000" dirty="0"/>
          </a:p>
          <a:p>
            <a:endParaRPr kumimoji="1" lang="zh-CN" altLang="en-US" sz="2000" dirty="0"/>
          </a:p>
        </p:txBody>
      </p:sp>
      <p:grpSp>
        <p:nvGrpSpPr>
          <p:cNvPr id="10" name="组合 9">
            <a:extLst>
              <a:ext uri="{FF2B5EF4-FFF2-40B4-BE49-F238E27FC236}">
                <a16:creationId xmlns:a16="http://schemas.microsoft.com/office/drawing/2014/main" id="{2BF8AD11-8D01-0B3D-687C-449850CF25B2}"/>
              </a:ext>
            </a:extLst>
          </p:cNvPr>
          <p:cNvGrpSpPr/>
          <p:nvPr/>
        </p:nvGrpSpPr>
        <p:grpSpPr>
          <a:xfrm>
            <a:off x="802887" y="954350"/>
            <a:ext cx="3057247" cy="461665"/>
            <a:chOff x="802887" y="954350"/>
            <a:chExt cx="3057247" cy="461665"/>
          </a:xfrm>
        </p:grpSpPr>
        <p:sp>
          <p:nvSpPr>
            <p:cNvPr id="4" name="文本框 3">
              <a:extLst>
                <a:ext uri="{FF2B5EF4-FFF2-40B4-BE49-F238E27FC236}">
                  <a16:creationId xmlns:a16="http://schemas.microsoft.com/office/drawing/2014/main" id="{DA116631-3407-7657-1F40-71AEDD1308F6}"/>
                </a:ext>
              </a:extLst>
            </p:cNvPr>
            <p:cNvSpPr txBox="1"/>
            <p:nvPr/>
          </p:nvSpPr>
          <p:spPr>
            <a:xfrm>
              <a:off x="802887" y="954350"/>
              <a:ext cx="3057247" cy="461665"/>
            </a:xfrm>
            <a:prstGeom prst="rect">
              <a:avLst/>
            </a:prstGeom>
            <a:noFill/>
          </p:spPr>
          <p:txBody>
            <a:bodyPr wrap="non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软件测试 </a:t>
              </a:r>
              <a:r>
                <a:rPr kumimoji="1" lang="en-US" altLang="zh-CN" sz="2400" dirty="0">
                  <a:solidFill>
                    <a:srgbClr val="FF0000"/>
                  </a:solidFill>
                  <a:latin typeface="Microsoft YaHei" panose="020B0503020204020204" pitchFamily="34" charset="-122"/>
                  <a:ea typeface="Microsoft YaHei" panose="020B0503020204020204" pitchFamily="34" charset="-122"/>
                </a:rPr>
                <a:t>=</a:t>
              </a:r>
              <a:r>
                <a:rPr kumimoji="1" lang="zh-CN" altLang="en-US" sz="2400" dirty="0">
                  <a:solidFill>
                    <a:srgbClr val="0070C0"/>
                  </a:solidFill>
                  <a:latin typeface="Microsoft YaHei" panose="020B0503020204020204" pitchFamily="34" charset="-122"/>
                  <a:ea typeface="Microsoft YaHei" panose="020B0503020204020204" pitchFamily="34" charset="-122"/>
                </a:rPr>
                <a:t> 程序测试</a:t>
              </a:r>
            </a:p>
          </p:txBody>
        </p:sp>
        <p:cxnSp>
          <p:nvCxnSpPr>
            <p:cNvPr id="6" name="直线连接符 5">
              <a:extLst>
                <a:ext uri="{FF2B5EF4-FFF2-40B4-BE49-F238E27FC236}">
                  <a16:creationId xmlns:a16="http://schemas.microsoft.com/office/drawing/2014/main" id="{4C2EED34-73A7-B883-190B-1B510536316D}"/>
                </a:ext>
              </a:extLst>
            </p:cNvPr>
            <p:cNvCxnSpPr>
              <a:cxnSpLocks/>
            </p:cNvCxnSpPr>
            <p:nvPr/>
          </p:nvCxnSpPr>
          <p:spPr>
            <a:xfrm flipH="1">
              <a:off x="2286906" y="1089664"/>
              <a:ext cx="89210" cy="1910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885648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BE6EC1-AD28-15A7-DD91-317AE6BBA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517" y="673698"/>
            <a:ext cx="5461016" cy="3796104"/>
          </a:xfrm>
          <a:prstGeom prst="rect">
            <a:avLst/>
          </a:prstGeom>
        </p:spPr>
      </p:pic>
      <p:sp>
        <p:nvSpPr>
          <p:cNvPr id="2" name="标题 1">
            <a:extLst>
              <a:ext uri="{FF2B5EF4-FFF2-40B4-BE49-F238E27FC236}">
                <a16:creationId xmlns:a16="http://schemas.microsoft.com/office/drawing/2014/main" id="{878D0027-4890-6DD6-39F7-0EEA9ED972F2}"/>
              </a:ext>
            </a:extLst>
          </p:cNvPr>
          <p:cNvSpPr>
            <a:spLocks noGrp="1"/>
          </p:cNvSpPr>
          <p:nvPr>
            <p:ph type="title"/>
          </p:nvPr>
        </p:nvSpPr>
        <p:spPr/>
        <p:txBody>
          <a:bodyPr/>
          <a:lstStyle/>
          <a:p>
            <a:r>
              <a:rPr kumimoji="1" lang="zh-CN" altLang="en-US" dirty="0"/>
              <a:t>广义的软件测试可以极大地降低研发成本</a:t>
            </a:r>
          </a:p>
        </p:txBody>
      </p:sp>
      <p:sp>
        <p:nvSpPr>
          <p:cNvPr id="3" name="文本占位符 2">
            <a:extLst>
              <a:ext uri="{FF2B5EF4-FFF2-40B4-BE49-F238E27FC236}">
                <a16:creationId xmlns:a16="http://schemas.microsoft.com/office/drawing/2014/main" id="{5C243DBA-ACB2-3B85-0324-476E18D789CE}"/>
              </a:ext>
            </a:extLst>
          </p:cNvPr>
          <p:cNvSpPr>
            <a:spLocks noGrp="1"/>
          </p:cNvSpPr>
          <p:nvPr>
            <p:ph type="body" sz="quarter" idx="11"/>
          </p:nvPr>
        </p:nvSpPr>
        <p:spPr>
          <a:xfrm>
            <a:off x="425766" y="1066604"/>
            <a:ext cx="5667026" cy="1929008"/>
          </a:xfrm>
        </p:spPr>
        <p:txBody>
          <a:bodyPr/>
          <a:lstStyle/>
          <a:p>
            <a:r>
              <a:rPr kumimoji="1" lang="zh-CN" altLang="en-US" dirty="0"/>
              <a:t>缺陷发现得越迟，其修复的成本越高，而且是非线性增长</a:t>
            </a:r>
          </a:p>
        </p:txBody>
      </p:sp>
    </p:spTree>
    <p:extLst>
      <p:ext uri="{BB962C8B-B14F-4D97-AF65-F5344CB8AC3E}">
        <p14:creationId xmlns:p14="http://schemas.microsoft.com/office/powerpoint/2010/main" val="3149152121"/>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4312" y="156364"/>
            <a:ext cx="5130570" cy="857250"/>
          </a:xfrm>
        </p:spPr>
        <p:txBody>
          <a:bodyPr/>
          <a:lstStyle/>
          <a:p>
            <a:r>
              <a:rPr kumimoji="1" lang="zh-CN" altLang="en-US" dirty="0">
                <a:latin typeface="微软雅黑" panose="020B0503020204020204" pitchFamily="34" charset="-122"/>
                <a:ea typeface="微软雅黑" panose="020B0503020204020204" pitchFamily="34" charset="-122"/>
              </a:rPr>
              <a:t>软件测试学科的发展</a:t>
            </a:r>
          </a:p>
        </p:txBody>
      </p:sp>
      <p:sp>
        <p:nvSpPr>
          <p:cNvPr id="26627" name="Rectangle 4"/>
          <p:cNvSpPr>
            <a:spLocks noGrp="1" noChangeArrowheads="1"/>
          </p:cNvSpPr>
          <p:nvPr>
            <p:ph type="body" idx="4294967295"/>
          </p:nvPr>
        </p:nvSpPr>
        <p:spPr>
          <a:xfrm>
            <a:off x="1134963" y="946939"/>
            <a:ext cx="7170837" cy="3539336"/>
          </a:xfrm>
        </p:spPr>
        <p:txBody>
          <a:bodyPr>
            <a:noAutofit/>
          </a:bodyPr>
          <a:lstStyle/>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1957</a:t>
            </a:r>
            <a:r>
              <a:rPr lang="zh-CN" altLang="en-US" sz="2000" dirty="0">
                <a:ea typeface="楷体"/>
                <a:cs typeface="楷体"/>
              </a:rPr>
              <a:t>～</a:t>
            </a:r>
            <a:r>
              <a:rPr lang="en-US" altLang="zh-CN" sz="2000" dirty="0">
                <a:ea typeface="楷体"/>
                <a:cs typeface="楷体"/>
              </a:rPr>
              <a:t>1978</a:t>
            </a:r>
            <a:r>
              <a:rPr lang="zh-CN" altLang="en-US" sz="2000" dirty="0">
                <a:ea typeface="楷体"/>
                <a:cs typeface="楷体"/>
              </a:rPr>
              <a:t>年，以功能验证为导向，测试是证明软件是正确的（正向思维）。</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1978</a:t>
            </a:r>
            <a:r>
              <a:rPr lang="zh-CN" altLang="en-US" sz="2000" dirty="0">
                <a:ea typeface="楷体"/>
                <a:cs typeface="楷体"/>
              </a:rPr>
              <a:t>～</a:t>
            </a:r>
            <a:r>
              <a:rPr lang="en-US" altLang="zh-CN" sz="2000" dirty="0">
                <a:ea typeface="楷体"/>
                <a:cs typeface="楷体"/>
              </a:rPr>
              <a:t>1983</a:t>
            </a:r>
            <a:r>
              <a:rPr lang="zh-CN" altLang="en-US" sz="2000" dirty="0">
                <a:ea typeface="楷体"/>
                <a:cs typeface="楷体"/>
              </a:rPr>
              <a:t>年，以破坏性检测为导向，测试是为了找到软件中的错误（逆向思维）。</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1983</a:t>
            </a:r>
            <a:r>
              <a:rPr lang="zh-CN" altLang="en-US" sz="2000" dirty="0">
                <a:ea typeface="楷体"/>
                <a:cs typeface="楷体"/>
              </a:rPr>
              <a:t>～</a:t>
            </a:r>
            <a:r>
              <a:rPr lang="en-US" altLang="zh-CN" sz="2000" dirty="0">
                <a:ea typeface="楷体"/>
                <a:cs typeface="楷体"/>
              </a:rPr>
              <a:t>1987</a:t>
            </a:r>
            <a:r>
              <a:rPr lang="zh-CN" altLang="en-US" sz="2000" dirty="0">
                <a:ea typeface="楷体"/>
                <a:cs typeface="楷体"/>
              </a:rPr>
              <a:t>年，以质量评估为导向，测试是提供产品的评估和质量度量。</a:t>
            </a:r>
          </a:p>
          <a:p>
            <a:pPr marL="406400" indent="-406400" eaLnBrk="0" hangingPunct="0">
              <a:lnSpc>
                <a:spcPct val="130000"/>
              </a:lnSpc>
              <a:buClr>
                <a:schemeClr val="accent1">
                  <a:lumMod val="50000"/>
                </a:schemeClr>
              </a:buClr>
              <a:buSzPct val="90000"/>
              <a:buFont typeface="Wingdings" charset="2"/>
              <a:buChar char="p"/>
              <a:defRPr/>
            </a:pPr>
            <a:r>
              <a:rPr lang="en-US" altLang="zh-CN" sz="2000" dirty="0">
                <a:ea typeface="楷体"/>
                <a:cs typeface="楷体"/>
              </a:rPr>
              <a:t>1988</a:t>
            </a:r>
            <a:r>
              <a:rPr lang="zh-CN" altLang="en-US" sz="2000" dirty="0">
                <a:ea typeface="楷体"/>
                <a:cs typeface="楷体"/>
              </a:rPr>
              <a:t>年起，以缺陷预防为导向，测试是为了展示软件符合设计要求，发现缺陷、预防缺陷。</a:t>
            </a:r>
          </a:p>
        </p:txBody>
      </p:sp>
    </p:spTree>
    <p:extLst>
      <p:ext uri="{BB962C8B-B14F-4D97-AF65-F5344CB8AC3E}">
        <p14:creationId xmlns:p14="http://schemas.microsoft.com/office/powerpoint/2010/main" val="245335623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688BD-0439-859C-03A3-74E76ACEE39A}"/>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系统地理解软件测试</a:t>
            </a:r>
          </a:p>
        </p:txBody>
      </p:sp>
      <p:grpSp>
        <p:nvGrpSpPr>
          <p:cNvPr id="6" name="组合 33">
            <a:extLst>
              <a:ext uri="{FF2B5EF4-FFF2-40B4-BE49-F238E27FC236}">
                <a16:creationId xmlns:a16="http://schemas.microsoft.com/office/drawing/2014/main" id="{5093B7E3-A554-9983-766D-F44460B87922}"/>
              </a:ext>
            </a:extLst>
          </p:cNvPr>
          <p:cNvGrpSpPr/>
          <p:nvPr/>
        </p:nvGrpSpPr>
        <p:grpSpPr>
          <a:xfrm>
            <a:off x="2358384" y="949754"/>
            <a:ext cx="4710511" cy="3803522"/>
            <a:chOff x="1392287" y="1026269"/>
            <a:chExt cx="6011863" cy="5183187"/>
          </a:xfrm>
        </p:grpSpPr>
        <p:pic>
          <p:nvPicPr>
            <p:cNvPr id="7" name="Picture 3" descr="baogua7">
              <a:extLst>
                <a:ext uri="{FF2B5EF4-FFF2-40B4-BE49-F238E27FC236}">
                  <a16:creationId xmlns:a16="http://schemas.microsoft.com/office/drawing/2014/main" id="{0CEF53FE-8EDB-61C1-AB32-5500632AD050}"/>
                </a:ext>
              </a:extLst>
            </p:cNvPr>
            <p:cNvPicPr>
              <a:picLocks noChangeAspect="1" noChangeArrowheads="1"/>
            </p:cNvPicPr>
            <p:nvPr/>
          </p:nvPicPr>
          <p:blipFill>
            <a:blip r:embed="rId2" cstate="print"/>
            <a:srcRect/>
            <a:stretch>
              <a:fillRect/>
            </a:stretch>
          </p:blipFill>
          <p:spPr bwMode="auto">
            <a:xfrm>
              <a:off x="2927400" y="2320081"/>
              <a:ext cx="2746375" cy="2681288"/>
            </a:xfrm>
            <a:prstGeom prst="rect">
              <a:avLst/>
            </a:prstGeom>
            <a:noFill/>
            <a:ln w="9525">
              <a:noFill/>
              <a:miter lim="800000"/>
              <a:headEnd/>
              <a:tailEnd/>
            </a:ln>
          </p:spPr>
        </p:pic>
        <p:sp>
          <p:nvSpPr>
            <p:cNvPr id="8" name="Oval 4">
              <a:extLst>
                <a:ext uri="{FF2B5EF4-FFF2-40B4-BE49-F238E27FC236}">
                  <a16:creationId xmlns:a16="http://schemas.microsoft.com/office/drawing/2014/main" id="{2F6CF505-FC62-BB38-6A75-564C99A04A37}"/>
                </a:ext>
              </a:extLst>
            </p:cNvPr>
            <p:cNvSpPr>
              <a:spLocks noChangeArrowheads="1"/>
            </p:cNvSpPr>
            <p:nvPr/>
          </p:nvSpPr>
          <p:spPr bwMode="auto">
            <a:xfrm>
              <a:off x="1482775" y="3221781"/>
              <a:ext cx="962025" cy="895350"/>
            </a:xfrm>
            <a:prstGeom prst="ellipse">
              <a:avLst/>
            </a:prstGeom>
            <a:solidFill>
              <a:srgbClr val="FF66CC"/>
            </a:solidFill>
            <a:ln w="9525">
              <a:solidFill>
                <a:srgbClr val="000000"/>
              </a:solidFill>
              <a:round/>
              <a:headEnd/>
              <a:tailEnd/>
            </a:ln>
          </p:spPr>
          <p:txBody>
            <a:bodyPr lIns="13500" tIns="27775" rIns="13500" bIns="27775" anchor="ctr"/>
            <a:lstStyle/>
            <a:p>
              <a:pPr algn="ctr"/>
              <a:r>
                <a:rPr lang="zh-CN" altLang="en-US" sz="1200" b="1" dirty="0">
                  <a:solidFill>
                    <a:srgbClr val="002060"/>
                  </a:solidFill>
                  <a:ea typeface="宋体" charset="-122"/>
                </a:rPr>
                <a:t>缺陷</a:t>
              </a:r>
            </a:p>
          </p:txBody>
        </p:sp>
        <p:sp>
          <p:nvSpPr>
            <p:cNvPr id="9" name="Text Box 5">
              <a:extLst>
                <a:ext uri="{FF2B5EF4-FFF2-40B4-BE49-F238E27FC236}">
                  <a16:creationId xmlns:a16="http://schemas.microsoft.com/office/drawing/2014/main" id="{CD5CF99F-AE6E-1E91-C5C4-E87F5D3F6F98}"/>
                </a:ext>
              </a:extLst>
            </p:cNvPr>
            <p:cNvSpPr txBox="1">
              <a:spLocks noChangeArrowheads="1"/>
            </p:cNvSpPr>
            <p:nvPr/>
          </p:nvSpPr>
          <p:spPr bwMode="auto">
            <a:xfrm rot="-908459">
              <a:off x="5221337" y="5749081"/>
              <a:ext cx="812800" cy="401638"/>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指导</a:t>
              </a:r>
              <a:endParaRPr lang="zh-CN" altLang="en-US" sz="1200">
                <a:ea typeface="宋体" charset="-122"/>
              </a:endParaRPr>
            </a:p>
          </p:txBody>
        </p:sp>
        <p:sp>
          <p:nvSpPr>
            <p:cNvPr id="10" name="Rectangle 6">
              <a:extLst>
                <a:ext uri="{FF2B5EF4-FFF2-40B4-BE49-F238E27FC236}">
                  <a16:creationId xmlns:a16="http://schemas.microsoft.com/office/drawing/2014/main" id="{CEBDD6C1-EAE3-77A3-9C38-D79E908276B6}"/>
                </a:ext>
              </a:extLst>
            </p:cNvPr>
            <p:cNvSpPr>
              <a:spLocks noChangeArrowheads="1"/>
            </p:cNvSpPr>
            <p:nvPr/>
          </p:nvSpPr>
          <p:spPr bwMode="auto">
            <a:xfrm>
              <a:off x="3192785" y="3113831"/>
              <a:ext cx="828675" cy="387350"/>
            </a:xfrm>
            <a:prstGeom prst="rect">
              <a:avLst/>
            </a:prstGeom>
            <a:noFill/>
            <a:ln w="9525">
              <a:noFill/>
              <a:miter lim="800000"/>
              <a:headEnd/>
              <a:tailEnd/>
            </a:ln>
          </p:spPr>
          <p:txBody>
            <a:bodyPr lIns="8100" tIns="8100" rIns="2700" bIns="2700"/>
            <a:lstStyle/>
            <a:p>
              <a:pPr algn="just"/>
              <a:r>
                <a:rPr lang="zh-CN" altLang="en-US" sz="1200" b="1" dirty="0">
                  <a:solidFill>
                    <a:srgbClr val="FF66CC"/>
                  </a:solidFill>
                  <a:ea typeface="宋体" charset="-122"/>
                </a:rPr>
                <a:t>测试</a:t>
              </a:r>
            </a:p>
          </p:txBody>
        </p:sp>
        <p:sp>
          <p:nvSpPr>
            <p:cNvPr id="11" name="Rectangle 7">
              <a:extLst>
                <a:ext uri="{FF2B5EF4-FFF2-40B4-BE49-F238E27FC236}">
                  <a16:creationId xmlns:a16="http://schemas.microsoft.com/office/drawing/2014/main" id="{79617284-F79F-F5D4-CC1D-B59DF7CCDF04}"/>
                </a:ext>
              </a:extLst>
            </p:cNvPr>
            <p:cNvSpPr>
              <a:spLocks noChangeArrowheads="1"/>
            </p:cNvSpPr>
            <p:nvPr/>
          </p:nvSpPr>
          <p:spPr bwMode="auto">
            <a:xfrm>
              <a:off x="4560937" y="3761903"/>
              <a:ext cx="1008062" cy="422275"/>
            </a:xfrm>
            <a:prstGeom prst="rect">
              <a:avLst/>
            </a:prstGeom>
            <a:noFill/>
            <a:ln w="9525">
              <a:noFill/>
              <a:miter lim="800000"/>
              <a:headEnd/>
              <a:tailEnd/>
            </a:ln>
          </p:spPr>
          <p:txBody>
            <a:bodyPr lIns="8100" tIns="8100" rIns="2700" bIns="2700"/>
            <a:lstStyle/>
            <a:p>
              <a:pPr algn="just"/>
              <a:r>
                <a:rPr lang="zh-CN" altLang="en-US" sz="1200" b="1" dirty="0">
                  <a:solidFill>
                    <a:srgbClr val="FFFF00"/>
                  </a:solidFill>
                  <a:ea typeface="宋体" charset="-122"/>
                </a:rPr>
                <a:t>软件</a:t>
              </a:r>
            </a:p>
          </p:txBody>
        </p:sp>
        <p:sp>
          <p:nvSpPr>
            <p:cNvPr id="12" name="Oval 8">
              <a:extLst>
                <a:ext uri="{FF2B5EF4-FFF2-40B4-BE49-F238E27FC236}">
                  <a16:creationId xmlns:a16="http://schemas.microsoft.com/office/drawing/2014/main" id="{57E15008-25ED-1F02-DF7B-E5981D216C37}"/>
                </a:ext>
              </a:extLst>
            </p:cNvPr>
            <p:cNvSpPr>
              <a:spLocks noChangeArrowheads="1"/>
            </p:cNvSpPr>
            <p:nvPr/>
          </p:nvSpPr>
          <p:spPr bwMode="auto">
            <a:xfrm>
              <a:off x="2146350" y="4780706"/>
              <a:ext cx="968375" cy="896938"/>
            </a:xfrm>
            <a:prstGeom prst="ellipse">
              <a:avLst/>
            </a:prstGeom>
            <a:solidFill>
              <a:srgbClr val="969696"/>
            </a:solidFill>
            <a:ln w="9525">
              <a:solidFill>
                <a:srgbClr val="333333"/>
              </a:solidFill>
              <a:round/>
              <a:headEnd/>
              <a:tailEnd/>
            </a:ln>
          </p:spPr>
          <p:txBody>
            <a:bodyPr lIns="13500" tIns="27775" rIns="13500" bIns="27775" anchor="ctr"/>
            <a:lstStyle/>
            <a:p>
              <a:pPr algn="ctr"/>
              <a:r>
                <a:rPr lang="zh-CN" altLang="en-US" sz="1200">
                  <a:solidFill>
                    <a:srgbClr val="000000"/>
                  </a:solidFill>
                  <a:ea typeface="宋体" charset="-122"/>
                </a:rPr>
                <a:t>阶段</a:t>
              </a:r>
              <a:endParaRPr lang="zh-CN" altLang="en-US" sz="1200">
                <a:ea typeface="宋体" charset="-122"/>
              </a:endParaRPr>
            </a:p>
          </p:txBody>
        </p:sp>
        <p:sp>
          <p:nvSpPr>
            <p:cNvPr id="13" name="Oval 9">
              <a:extLst>
                <a:ext uri="{FF2B5EF4-FFF2-40B4-BE49-F238E27FC236}">
                  <a16:creationId xmlns:a16="http://schemas.microsoft.com/office/drawing/2014/main" id="{66ACFCB9-61A0-AC88-89F5-892801578144}"/>
                </a:ext>
              </a:extLst>
            </p:cNvPr>
            <p:cNvSpPr>
              <a:spLocks noChangeArrowheads="1"/>
            </p:cNvSpPr>
            <p:nvPr/>
          </p:nvSpPr>
          <p:spPr bwMode="auto">
            <a:xfrm>
              <a:off x="3805287" y="5360144"/>
              <a:ext cx="965200" cy="849312"/>
            </a:xfrm>
            <a:prstGeom prst="ellipse">
              <a:avLst/>
            </a:prstGeom>
            <a:solidFill>
              <a:srgbClr val="808080"/>
            </a:solidFill>
            <a:ln w="9525">
              <a:solidFill>
                <a:srgbClr val="333333"/>
              </a:solidFill>
              <a:round/>
              <a:headEnd/>
              <a:tailEnd/>
            </a:ln>
          </p:spPr>
          <p:txBody>
            <a:bodyPr lIns="13500" tIns="27775" rIns="13500" bIns="27775" anchor="ctr"/>
            <a:lstStyle/>
            <a:p>
              <a:pPr algn="ctr"/>
              <a:r>
                <a:rPr lang="zh-CN" altLang="en-US" sz="1200">
                  <a:solidFill>
                    <a:srgbClr val="FFFFFF"/>
                  </a:solidFill>
                  <a:ea typeface="宋体" charset="-122"/>
                </a:rPr>
                <a:t>管理</a:t>
              </a:r>
              <a:endParaRPr lang="zh-CN" altLang="en-US" sz="1200">
                <a:ea typeface="宋体" charset="-122"/>
              </a:endParaRPr>
            </a:p>
          </p:txBody>
        </p:sp>
        <p:sp>
          <p:nvSpPr>
            <p:cNvPr id="14" name="Oval 10">
              <a:extLst>
                <a:ext uri="{FF2B5EF4-FFF2-40B4-BE49-F238E27FC236}">
                  <a16:creationId xmlns:a16="http://schemas.microsoft.com/office/drawing/2014/main" id="{99D5B3B8-11F3-2143-D7C1-E1A14745C93B}"/>
                </a:ext>
              </a:extLst>
            </p:cNvPr>
            <p:cNvSpPr>
              <a:spLocks noChangeArrowheads="1"/>
            </p:cNvSpPr>
            <p:nvPr/>
          </p:nvSpPr>
          <p:spPr bwMode="auto">
            <a:xfrm>
              <a:off x="5580112" y="4725144"/>
              <a:ext cx="969963" cy="890587"/>
            </a:xfrm>
            <a:prstGeom prst="ellipse">
              <a:avLst/>
            </a:prstGeom>
            <a:solidFill>
              <a:srgbClr val="333333"/>
            </a:solidFill>
            <a:ln w="9525">
              <a:solidFill>
                <a:srgbClr val="C0C0C0"/>
              </a:solidFill>
              <a:round/>
              <a:headEnd/>
              <a:tailEnd/>
            </a:ln>
          </p:spPr>
          <p:txBody>
            <a:bodyPr lIns="13500" tIns="27775" rIns="13500" bIns="27775" anchor="ctr"/>
            <a:lstStyle/>
            <a:p>
              <a:pPr algn="ctr"/>
              <a:r>
                <a:rPr lang="zh-CN" altLang="en-US" sz="1200">
                  <a:solidFill>
                    <a:srgbClr val="FFFFFF"/>
                  </a:solidFill>
                  <a:ea typeface="宋体" charset="-122"/>
                </a:rPr>
                <a:t>思想</a:t>
              </a:r>
              <a:endParaRPr lang="zh-CN" altLang="en-US" sz="1200">
                <a:ea typeface="宋体" charset="-122"/>
              </a:endParaRPr>
            </a:p>
          </p:txBody>
        </p:sp>
        <p:sp>
          <p:nvSpPr>
            <p:cNvPr id="15" name="Oval 11">
              <a:extLst>
                <a:ext uri="{FF2B5EF4-FFF2-40B4-BE49-F238E27FC236}">
                  <a16:creationId xmlns:a16="http://schemas.microsoft.com/office/drawing/2014/main" id="{47FA8C1D-D443-A872-6619-C2EF45260B6E}"/>
                </a:ext>
              </a:extLst>
            </p:cNvPr>
            <p:cNvSpPr>
              <a:spLocks noChangeArrowheads="1"/>
            </p:cNvSpPr>
            <p:nvPr/>
          </p:nvSpPr>
          <p:spPr bwMode="auto">
            <a:xfrm>
              <a:off x="6154787" y="3178919"/>
              <a:ext cx="969963" cy="892175"/>
            </a:xfrm>
            <a:prstGeom prst="ellipse">
              <a:avLst/>
            </a:prstGeom>
            <a:solidFill>
              <a:srgbClr val="00B050"/>
            </a:solidFill>
            <a:ln w="9525">
              <a:solidFill>
                <a:srgbClr val="C0C0C0"/>
              </a:solidFill>
              <a:round/>
              <a:headEnd/>
              <a:tailEnd/>
            </a:ln>
          </p:spPr>
          <p:txBody>
            <a:bodyPr lIns="13500" tIns="27775" rIns="13500" bIns="27775" anchor="ctr"/>
            <a:lstStyle/>
            <a:p>
              <a:pPr algn="ctr"/>
              <a:r>
                <a:rPr lang="zh-CN" altLang="en-US" sz="1200" b="1" dirty="0">
                  <a:solidFill>
                    <a:srgbClr val="FFFFFF"/>
                  </a:solidFill>
                  <a:ea typeface="宋体" charset="-122"/>
                </a:rPr>
                <a:t>质量</a:t>
              </a:r>
              <a:endParaRPr lang="zh-CN" altLang="en-US" sz="1200" b="1" dirty="0">
                <a:ea typeface="宋体" charset="-122"/>
              </a:endParaRPr>
            </a:p>
          </p:txBody>
        </p:sp>
        <p:sp>
          <p:nvSpPr>
            <p:cNvPr id="16" name="Oval 12">
              <a:extLst>
                <a:ext uri="{FF2B5EF4-FFF2-40B4-BE49-F238E27FC236}">
                  <a16:creationId xmlns:a16="http://schemas.microsoft.com/office/drawing/2014/main" id="{24FCE7B5-CA38-ABC8-9880-54F73265DDF2}"/>
                </a:ext>
              </a:extLst>
            </p:cNvPr>
            <p:cNvSpPr>
              <a:spLocks noChangeArrowheads="1"/>
            </p:cNvSpPr>
            <p:nvPr/>
          </p:nvSpPr>
          <p:spPr bwMode="auto">
            <a:xfrm>
              <a:off x="2084437" y="1694606"/>
              <a:ext cx="962025" cy="890588"/>
            </a:xfrm>
            <a:prstGeom prst="ellipse">
              <a:avLst/>
            </a:prstGeom>
            <a:solidFill>
              <a:srgbClr val="FFC000"/>
            </a:solidFill>
            <a:ln w="9525">
              <a:solidFill>
                <a:srgbClr val="000000"/>
              </a:solidFill>
              <a:round/>
              <a:headEnd/>
              <a:tailEnd/>
            </a:ln>
          </p:spPr>
          <p:txBody>
            <a:bodyPr lIns="13500" tIns="27775" rIns="13500" bIns="27775" anchor="ctr"/>
            <a:lstStyle/>
            <a:p>
              <a:pPr algn="ctr"/>
              <a:r>
                <a:rPr lang="zh-CN" altLang="en-US" sz="1200" b="1" dirty="0">
                  <a:solidFill>
                    <a:srgbClr val="000000"/>
                  </a:solidFill>
                  <a:ea typeface="宋体" charset="-122"/>
                </a:rPr>
                <a:t>测试用例</a:t>
              </a:r>
              <a:endParaRPr lang="zh-CN" altLang="en-US" sz="1200" b="1" dirty="0">
                <a:ea typeface="宋体" charset="-122"/>
              </a:endParaRPr>
            </a:p>
          </p:txBody>
        </p:sp>
        <p:sp>
          <p:nvSpPr>
            <p:cNvPr id="17" name="Oval 13">
              <a:extLst>
                <a:ext uri="{FF2B5EF4-FFF2-40B4-BE49-F238E27FC236}">
                  <a16:creationId xmlns:a16="http://schemas.microsoft.com/office/drawing/2014/main" id="{59B8E424-196F-FA6E-5811-D95F8877F1A3}"/>
                </a:ext>
              </a:extLst>
            </p:cNvPr>
            <p:cNvSpPr>
              <a:spLocks noChangeArrowheads="1"/>
            </p:cNvSpPr>
            <p:nvPr/>
          </p:nvSpPr>
          <p:spPr bwMode="auto">
            <a:xfrm>
              <a:off x="3864025" y="1026269"/>
              <a:ext cx="962025" cy="892175"/>
            </a:xfrm>
            <a:prstGeom prst="ellipse">
              <a:avLst/>
            </a:prstGeom>
            <a:solidFill>
              <a:schemeClr val="accent2">
                <a:lumMod val="20000"/>
                <a:lumOff val="80000"/>
              </a:schemeClr>
            </a:solidFill>
            <a:ln w="9525">
              <a:solidFill>
                <a:srgbClr val="000000"/>
              </a:solidFill>
              <a:round/>
              <a:headEnd/>
              <a:tailEnd/>
            </a:ln>
          </p:spPr>
          <p:txBody>
            <a:bodyPr lIns="13500" tIns="27775" rIns="13500" bIns="27775" anchor="ctr"/>
            <a:lstStyle/>
            <a:p>
              <a:pPr algn="ctr"/>
              <a:r>
                <a:rPr lang="zh-CN" altLang="en-US" sz="1200">
                  <a:solidFill>
                    <a:srgbClr val="000000"/>
                  </a:solidFill>
                  <a:ea typeface="宋体" charset="-122"/>
                </a:rPr>
                <a:t>方法</a:t>
              </a:r>
              <a:endParaRPr lang="zh-CN" altLang="en-US" sz="1200">
                <a:ea typeface="宋体" charset="-122"/>
              </a:endParaRPr>
            </a:p>
          </p:txBody>
        </p:sp>
        <p:sp>
          <p:nvSpPr>
            <p:cNvPr id="18" name="Oval 14">
              <a:extLst>
                <a:ext uri="{FF2B5EF4-FFF2-40B4-BE49-F238E27FC236}">
                  <a16:creationId xmlns:a16="http://schemas.microsoft.com/office/drawing/2014/main" id="{CE234B9C-534C-7E50-BAD7-138470BF0BBC}"/>
                </a:ext>
              </a:extLst>
            </p:cNvPr>
            <p:cNvSpPr>
              <a:spLocks noChangeArrowheads="1"/>
            </p:cNvSpPr>
            <p:nvPr/>
          </p:nvSpPr>
          <p:spPr bwMode="auto">
            <a:xfrm>
              <a:off x="5551537" y="1651744"/>
              <a:ext cx="962025" cy="892175"/>
            </a:xfrm>
            <a:prstGeom prst="ellipse">
              <a:avLst/>
            </a:prstGeom>
            <a:solidFill>
              <a:srgbClr val="92D050"/>
            </a:solidFill>
            <a:ln w="9525">
              <a:solidFill>
                <a:srgbClr val="000000"/>
              </a:solidFill>
              <a:round/>
              <a:headEnd/>
              <a:tailEnd/>
            </a:ln>
          </p:spPr>
          <p:txBody>
            <a:bodyPr lIns="13500" tIns="27775" rIns="13500" bIns="27775" anchor="ctr"/>
            <a:lstStyle/>
            <a:p>
              <a:pPr algn="ctr"/>
              <a:r>
                <a:rPr lang="zh-CN" altLang="en-US" sz="1200" b="1" dirty="0">
                  <a:solidFill>
                    <a:srgbClr val="FFFFFF"/>
                  </a:solidFill>
                  <a:ea typeface="宋体" charset="-122"/>
                </a:rPr>
                <a:t>目标</a:t>
              </a:r>
              <a:endParaRPr lang="zh-CN" altLang="en-US" sz="1200" b="1" dirty="0">
                <a:ea typeface="宋体" charset="-122"/>
              </a:endParaRPr>
            </a:p>
          </p:txBody>
        </p:sp>
        <p:sp>
          <p:nvSpPr>
            <p:cNvPr id="19" name="Arc 15">
              <a:extLst>
                <a:ext uri="{FF2B5EF4-FFF2-40B4-BE49-F238E27FC236}">
                  <a16:creationId xmlns:a16="http://schemas.microsoft.com/office/drawing/2014/main" id="{0E28AFBC-6917-33E8-6D38-C29219D991F9}"/>
                </a:ext>
              </a:extLst>
            </p:cNvPr>
            <p:cNvSpPr>
              <a:spLocks/>
            </p:cNvSpPr>
            <p:nvPr/>
          </p:nvSpPr>
          <p:spPr bwMode="auto">
            <a:xfrm rot="10395979" flipH="1" flipV="1">
              <a:off x="5915075" y="2507406"/>
              <a:ext cx="573087" cy="690563"/>
            </a:xfrm>
            <a:custGeom>
              <a:avLst/>
              <a:gdLst>
                <a:gd name="G0" fmla="+- 0 0 0"/>
                <a:gd name="G1" fmla="+- 16909 0 0"/>
                <a:gd name="G2" fmla="+- 21600 0 0"/>
                <a:gd name="T0" fmla="*/ 13440 w 21600"/>
                <a:gd name="T1" fmla="*/ 0 h 16909"/>
                <a:gd name="T2" fmla="*/ 21600 w 21600"/>
                <a:gd name="T3" fmla="*/ 16909 h 16909"/>
                <a:gd name="T4" fmla="*/ 0 w 21600"/>
                <a:gd name="T5" fmla="*/ 16909 h 16909"/>
              </a:gdLst>
              <a:ahLst/>
              <a:cxnLst>
                <a:cxn ang="0">
                  <a:pos x="T0" y="T1"/>
                </a:cxn>
                <a:cxn ang="0">
                  <a:pos x="T2" y="T3"/>
                </a:cxn>
                <a:cxn ang="0">
                  <a:pos x="T4" y="T5"/>
                </a:cxn>
              </a:cxnLst>
              <a:rect l="0" t="0" r="r" b="b"/>
              <a:pathLst>
                <a:path w="21600" h="16909" fill="none" extrusionOk="0">
                  <a:moveTo>
                    <a:pt x="13440" y="-1"/>
                  </a:moveTo>
                  <a:cubicBezTo>
                    <a:pt x="18595" y="4097"/>
                    <a:pt x="21600" y="10323"/>
                    <a:pt x="21600" y="16909"/>
                  </a:cubicBezTo>
                </a:path>
                <a:path w="21600" h="16909" stroke="0" extrusionOk="0">
                  <a:moveTo>
                    <a:pt x="13440" y="-1"/>
                  </a:moveTo>
                  <a:cubicBezTo>
                    <a:pt x="18595" y="4097"/>
                    <a:pt x="21600" y="10323"/>
                    <a:pt x="21600" y="16909"/>
                  </a:cubicBezTo>
                  <a:lnTo>
                    <a:pt x="0" y="16909"/>
                  </a:lnTo>
                  <a:close/>
                </a:path>
              </a:pathLst>
            </a:custGeom>
            <a:noFill/>
            <a:ln w="76200" cmpd="dbl">
              <a:solidFill>
                <a:srgbClr val="00B0F0"/>
              </a:solidFill>
              <a:round/>
              <a:headEnd type="stealth" w="med" len="med"/>
              <a:tailEnd/>
            </a:ln>
          </p:spPr>
          <p:txBody>
            <a:bodyPr/>
            <a:lstStyle/>
            <a:p>
              <a:endParaRPr lang="zh-CN" altLang="en-US" sz="1200"/>
            </a:p>
          </p:txBody>
        </p:sp>
        <p:sp>
          <p:nvSpPr>
            <p:cNvPr id="20" name="Arc 16">
              <a:extLst>
                <a:ext uri="{FF2B5EF4-FFF2-40B4-BE49-F238E27FC236}">
                  <a16:creationId xmlns:a16="http://schemas.microsoft.com/office/drawing/2014/main" id="{5C0259FB-1EEB-1C17-24D5-48180AF0201B}"/>
                </a:ext>
              </a:extLst>
            </p:cNvPr>
            <p:cNvSpPr>
              <a:spLocks/>
            </p:cNvSpPr>
            <p:nvPr/>
          </p:nvSpPr>
          <p:spPr bwMode="auto">
            <a:xfrm rot="7680262" flipH="1" flipV="1">
              <a:off x="4827638" y="1299318"/>
              <a:ext cx="569912" cy="887413"/>
            </a:xfrm>
            <a:custGeom>
              <a:avLst/>
              <a:gdLst>
                <a:gd name="G0" fmla="+- 0 0 0"/>
                <a:gd name="G1" fmla="+- 16909 0 0"/>
                <a:gd name="G2" fmla="+- 21600 0 0"/>
                <a:gd name="T0" fmla="*/ 13440 w 21600"/>
                <a:gd name="T1" fmla="*/ 0 h 25169"/>
                <a:gd name="T2" fmla="*/ 19958 w 21600"/>
                <a:gd name="T3" fmla="*/ 25169 h 25169"/>
                <a:gd name="T4" fmla="*/ 0 w 21600"/>
                <a:gd name="T5" fmla="*/ 16909 h 25169"/>
              </a:gdLst>
              <a:ahLst/>
              <a:cxnLst>
                <a:cxn ang="0">
                  <a:pos x="T0" y="T1"/>
                </a:cxn>
                <a:cxn ang="0">
                  <a:pos x="T2" y="T3"/>
                </a:cxn>
                <a:cxn ang="0">
                  <a:pos x="T4" y="T5"/>
                </a:cxn>
              </a:cxnLst>
              <a:rect l="0" t="0" r="r" b="b"/>
              <a:pathLst>
                <a:path w="21600" h="25169" fill="none" extrusionOk="0">
                  <a:moveTo>
                    <a:pt x="13440" y="-1"/>
                  </a:moveTo>
                  <a:cubicBezTo>
                    <a:pt x="18595" y="4097"/>
                    <a:pt x="21600" y="10323"/>
                    <a:pt x="21600" y="16909"/>
                  </a:cubicBezTo>
                  <a:cubicBezTo>
                    <a:pt x="21600" y="19743"/>
                    <a:pt x="21042" y="22550"/>
                    <a:pt x="19958" y="25169"/>
                  </a:cubicBezTo>
                </a:path>
                <a:path w="21600" h="25169" stroke="0" extrusionOk="0">
                  <a:moveTo>
                    <a:pt x="13440" y="-1"/>
                  </a:moveTo>
                  <a:cubicBezTo>
                    <a:pt x="18595" y="4097"/>
                    <a:pt x="21600" y="10323"/>
                    <a:pt x="21600" y="16909"/>
                  </a:cubicBezTo>
                  <a:cubicBezTo>
                    <a:pt x="21600" y="19743"/>
                    <a:pt x="21042" y="22550"/>
                    <a:pt x="19958" y="25169"/>
                  </a:cubicBezTo>
                  <a:lnTo>
                    <a:pt x="0" y="16909"/>
                  </a:lnTo>
                  <a:close/>
                </a:path>
              </a:pathLst>
            </a:custGeom>
            <a:noFill/>
            <a:ln w="50800" cmpd="dbl">
              <a:solidFill>
                <a:srgbClr val="00B0F0"/>
              </a:solidFill>
              <a:round/>
              <a:headEnd type="stealth" w="med" len="med"/>
              <a:tailEnd/>
            </a:ln>
          </p:spPr>
          <p:txBody>
            <a:bodyPr/>
            <a:lstStyle/>
            <a:p>
              <a:endParaRPr lang="zh-CN" altLang="en-US" sz="1200"/>
            </a:p>
          </p:txBody>
        </p:sp>
        <p:sp>
          <p:nvSpPr>
            <p:cNvPr id="21" name="Arc 17">
              <a:extLst>
                <a:ext uri="{FF2B5EF4-FFF2-40B4-BE49-F238E27FC236}">
                  <a16:creationId xmlns:a16="http://schemas.microsoft.com/office/drawing/2014/main" id="{A8A5D53A-BEDD-AA19-07AF-063CDC7483DE}"/>
                </a:ext>
              </a:extLst>
            </p:cNvPr>
            <p:cNvSpPr>
              <a:spLocks/>
            </p:cNvSpPr>
            <p:nvPr/>
          </p:nvSpPr>
          <p:spPr bwMode="auto">
            <a:xfrm rot="26386263" flipH="1" flipV="1">
              <a:off x="3150444" y="1317575"/>
              <a:ext cx="531812" cy="895350"/>
            </a:xfrm>
            <a:custGeom>
              <a:avLst/>
              <a:gdLst>
                <a:gd name="G0" fmla="+- 0 0 0"/>
                <a:gd name="G1" fmla="+- 19020 0 0"/>
                <a:gd name="G2" fmla="+- 21600 0 0"/>
                <a:gd name="T0" fmla="*/ 10237 w 21600"/>
                <a:gd name="T1" fmla="*/ 0 h 19020"/>
                <a:gd name="T2" fmla="*/ 21600 w 21600"/>
                <a:gd name="T3" fmla="*/ 19020 h 19020"/>
                <a:gd name="T4" fmla="*/ 0 w 21600"/>
                <a:gd name="T5" fmla="*/ 19020 h 19020"/>
              </a:gdLst>
              <a:ahLst/>
              <a:cxnLst>
                <a:cxn ang="0">
                  <a:pos x="T0" y="T1"/>
                </a:cxn>
                <a:cxn ang="0">
                  <a:pos x="T2" y="T3"/>
                </a:cxn>
                <a:cxn ang="0">
                  <a:pos x="T4" y="T5"/>
                </a:cxn>
              </a:cxnLst>
              <a:rect l="0" t="0" r="r" b="b"/>
              <a:pathLst>
                <a:path w="21600" h="19020" fill="none" extrusionOk="0">
                  <a:moveTo>
                    <a:pt x="10237" y="-1"/>
                  </a:moveTo>
                  <a:cubicBezTo>
                    <a:pt x="17235" y="3766"/>
                    <a:pt x="21600" y="11072"/>
                    <a:pt x="21600" y="19020"/>
                  </a:cubicBezTo>
                </a:path>
                <a:path w="21600" h="19020" stroke="0" extrusionOk="0">
                  <a:moveTo>
                    <a:pt x="10237" y="-1"/>
                  </a:moveTo>
                  <a:cubicBezTo>
                    <a:pt x="17235" y="3766"/>
                    <a:pt x="21600" y="11072"/>
                    <a:pt x="21600" y="19020"/>
                  </a:cubicBezTo>
                  <a:lnTo>
                    <a:pt x="0" y="19020"/>
                  </a:lnTo>
                  <a:close/>
                </a:path>
              </a:pathLst>
            </a:custGeom>
            <a:noFill/>
            <a:ln w="50800" cmpd="dbl">
              <a:solidFill>
                <a:srgbClr val="00B0F0"/>
              </a:solidFill>
              <a:round/>
              <a:headEnd type="stealth" w="med" len="med"/>
              <a:tailEnd/>
            </a:ln>
          </p:spPr>
          <p:txBody>
            <a:bodyPr/>
            <a:lstStyle/>
            <a:p>
              <a:endParaRPr lang="zh-CN" altLang="en-US" sz="1200"/>
            </a:p>
          </p:txBody>
        </p:sp>
        <p:sp>
          <p:nvSpPr>
            <p:cNvPr id="22" name="Arc 18">
              <a:extLst>
                <a:ext uri="{FF2B5EF4-FFF2-40B4-BE49-F238E27FC236}">
                  <a16:creationId xmlns:a16="http://schemas.microsoft.com/office/drawing/2014/main" id="{1256CB32-9271-2988-8259-50A9036BA8E9}"/>
                </a:ext>
              </a:extLst>
            </p:cNvPr>
            <p:cNvSpPr>
              <a:spLocks/>
            </p:cNvSpPr>
            <p:nvPr/>
          </p:nvSpPr>
          <p:spPr bwMode="auto">
            <a:xfrm rot="45779011" flipH="1" flipV="1">
              <a:off x="2009825" y="2607419"/>
              <a:ext cx="552450" cy="730250"/>
            </a:xfrm>
            <a:custGeom>
              <a:avLst/>
              <a:gdLst>
                <a:gd name="G0" fmla="+- 0 0 0"/>
                <a:gd name="G1" fmla="+- 17915 0 0"/>
                <a:gd name="G2" fmla="+- 21600 0 0"/>
                <a:gd name="T0" fmla="*/ 12068 w 21600"/>
                <a:gd name="T1" fmla="*/ 0 h 17915"/>
                <a:gd name="T2" fmla="*/ 21600 w 21600"/>
                <a:gd name="T3" fmla="*/ 17915 h 17915"/>
                <a:gd name="T4" fmla="*/ 0 w 21600"/>
                <a:gd name="T5" fmla="*/ 17915 h 17915"/>
              </a:gdLst>
              <a:ahLst/>
              <a:cxnLst>
                <a:cxn ang="0">
                  <a:pos x="T0" y="T1"/>
                </a:cxn>
                <a:cxn ang="0">
                  <a:pos x="T2" y="T3"/>
                </a:cxn>
                <a:cxn ang="0">
                  <a:pos x="T4" y="T5"/>
                </a:cxn>
              </a:cxnLst>
              <a:rect l="0" t="0" r="r" b="b"/>
              <a:pathLst>
                <a:path w="21600" h="17915" fill="none" extrusionOk="0">
                  <a:moveTo>
                    <a:pt x="12067" y="0"/>
                  </a:moveTo>
                  <a:cubicBezTo>
                    <a:pt x="18027" y="4014"/>
                    <a:pt x="21600" y="10729"/>
                    <a:pt x="21600" y="17915"/>
                  </a:cubicBezTo>
                </a:path>
                <a:path w="21600" h="17915" stroke="0" extrusionOk="0">
                  <a:moveTo>
                    <a:pt x="12067" y="0"/>
                  </a:moveTo>
                  <a:cubicBezTo>
                    <a:pt x="18027" y="4014"/>
                    <a:pt x="21600" y="10729"/>
                    <a:pt x="21600" y="17915"/>
                  </a:cubicBezTo>
                  <a:lnTo>
                    <a:pt x="0" y="17915"/>
                  </a:lnTo>
                  <a:close/>
                </a:path>
              </a:pathLst>
            </a:custGeom>
            <a:noFill/>
            <a:ln w="76200" cmpd="dbl">
              <a:solidFill>
                <a:srgbClr val="FFC000"/>
              </a:solidFill>
              <a:round/>
              <a:headEnd type="stealth" w="med" len="med"/>
              <a:tailEnd/>
            </a:ln>
          </p:spPr>
          <p:txBody>
            <a:bodyPr/>
            <a:lstStyle/>
            <a:p>
              <a:endParaRPr lang="zh-CN" altLang="en-US" sz="1200"/>
            </a:p>
          </p:txBody>
        </p:sp>
        <p:sp>
          <p:nvSpPr>
            <p:cNvPr id="23" name="Arc 19">
              <a:extLst>
                <a:ext uri="{FF2B5EF4-FFF2-40B4-BE49-F238E27FC236}">
                  <a16:creationId xmlns:a16="http://schemas.microsoft.com/office/drawing/2014/main" id="{E8C8BBAB-EEB5-D6DE-2171-7243FB28916E}"/>
                </a:ext>
              </a:extLst>
            </p:cNvPr>
            <p:cNvSpPr>
              <a:spLocks/>
            </p:cNvSpPr>
            <p:nvPr/>
          </p:nvSpPr>
          <p:spPr bwMode="auto">
            <a:xfrm rot="15531429" flipH="1" flipV="1">
              <a:off x="4928443" y="5041850"/>
              <a:ext cx="569913" cy="942975"/>
            </a:xfrm>
            <a:custGeom>
              <a:avLst/>
              <a:gdLst>
                <a:gd name="G0" fmla="+- 0 0 0"/>
                <a:gd name="G1" fmla="+- 18250 0 0"/>
                <a:gd name="G2" fmla="+- 21600 0 0"/>
                <a:gd name="T0" fmla="*/ 11553 w 21600"/>
                <a:gd name="T1" fmla="*/ 0 h 23319"/>
                <a:gd name="T2" fmla="*/ 20997 w 21600"/>
                <a:gd name="T3" fmla="*/ 23319 h 23319"/>
                <a:gd name="T4" fmla="*/ 0 w 21600"/>
                <a:gd name="T5" fmla="*/ 18250 h 23319"/>
              </a:gdLst>
              <a:ahLst/>
              <a:cxnLst>
                <a:cxn ang="0">
                  <a:pos x="T0" y="T1"/>
                </a:cxn>
                <a:cxn ang="0">
                  <a:pos x="T2" y="T3"/>
                </a:cxn>
                <a:cxn ang="0">
                  <a:pos x="T4" y="T5"/>
                </a:cxn>
              </a:cxnLst>
              <a:rect l="0" t="0" r="r" b="b"/>
              <a:pathLst>
                <a:path w="21600" h="23319" fill="none" extrusionOk="0">
                  <a:moveTo>
                    <a:pt x="11553" y="-1"/>
                  </a:moveTo>
                  <a:cubicBezTo>
                    <a:pt x="17808" y="3959"/>
                    <a:pt x="21600" y="10846"/>
                    <a:pt x="21600" y="18250"/>
                  </a:cubicBezTo>
                  <a:cubicBezTo>
                    <a:pt x="21600" y="19957"/>
                    <a:pt x="21397" y="21659"/>
                    <a:pt x="20996" y="23318"/>
                  </a:cubicBezTo>
                </a:path>
                <a:path w="21600" h="23319" stroke="0" extrusionOk="0">
                  <a:moveTo>
                    <a:pt x="11553" y="-1"/>
                  </a:moveTo>
                  <a:cubicBezTo>
                    <a:pt x="17808" y="3959"/>
                    <a:pt x="21600" y="10846"/>
                    <a:pt x="21600" y="18250"/>
                  </a:cubicBezTo>
                  <a:cubicBezTo>
                    <a:pt x="21600" y="19957"/>
                    <a:pt x="21397" y="21659"/>
                    <a:pt x="20996" y="23318"/>
                  </a:cubicBezTo>
                  <a:lnTo>
                    <a:pt x="0" y="18250"/>
                  </a:lnTo>
                  <a:close/>
                </a:path>
              </a:pathLst>
            </a:custGeom>
            <a:noFill/>
            <a:ln w="28575">
              <a:solidFill>
                <a:srgbClr val="333333"/>
              </a:solidFill>
              <a:round/>
              <a:headEnd/>
              <a:tailEnd type="stealth" w="med" len="med"/>
            </a:ln>
          </p:spPr>
          <p:txBody>
            <a:bodyPr/>
            <a:lstStyle/>
            <a:p>
              <a:endParaRPr lang="zh-CN" altLang="en-US" sz="1200"/>
            </a:p>
          </p:txBody>
        </p:sp>
        <p:sp>
          <p:nvSpPr>
            <p:cNvPr id="24" name="Arc 20">
              <a:extLst>
                <a:ext uri="{FF2B5EF4-FFF2-40B4-BE49-F238E27FC236}">
                  <a16:creationId xmlns:a16="http://schemas.microsoft.com/office/drawing/2014/main" id="{BD1D6174-2332-BD3C-CC7E-E1FCF70989A5}"/>
                </a:ext>
              </a:extLst>
            </p:cNvPr>
            <p:cNvSpPr>
              <a:spLocks/>
            </p:cNvSpPr>
            <p:nvPr/>
          </p:nvSpPr>
          <p:spPr bwMode="auto">
            <a:xfrm rot="13232942" flipH="1" flipV="1">
              <a:off x="6002387" y="3948856"/>
              <a:ext cx="569913" cy="706438"/>
            </a:xfrm>
            <a:custGeom>
              <a:avLst/>
              <a:gdLst>
                <a:gd name="G0" fmla="+- 0 0 0"/>
                <a:gd name="G1" fmla="+- 16909 0 0"/>
                <a:gd name="G2" fmla="+- 21600 0 0"/>
                <a:gd name="T0" fmla="*/ 13440 w 21600"/>
                <a:gd name="T1" fmla="*/ 0 h 17361"/>
                <a:gd name="T2" fmla="*/ 21595 w 21600"/>
                <a:gd name="T3" fmla="*/ 17361 h 17361"/>
                <a:gd name="T4" fmla="*/ 0 w 21600"/>
                <a:gd name="T5" fmla="*/ 16909 h 17361"/>
              </a:gdLst>
              <a:ahLst/>
              <a:cxnLst>
                <a:cxn ang="0">
                  <a:pos x="T0" y="T1"/>
                </a:cxn>
                <a:cxn ang="0">
                  <a:pos x="T2" y="T3"/>
                </a:cxn>
                <a:cxn ang="0">
                  <a:pos x="T4" y="T5"/>
                </a:cxn>
              </a:cxnLst>
              <a:rect l="0" t="0" r="r" b="b"/>
              <a:pathLst>
                <a:path w="21600" h="17361" fill="none" extrusionOk="0">
                  <a:moveTo>
                    <a:pt x="13440" y="-1"/>
                  </a:moveTo>
                  <a:cubicBezTo>
                    <a:pt x="18595" y="4097"/>
                    <a:pt x="21600" y="10323"/>
                    <a:pt x="21600" y="16909"/>
                  </a:cubicBezTo>
                  <a:cubicBezTo>
                    <a:pt x="21600" y="17059"/>
                    <a:pt x="21598" y="17210"/>
                    <a:pt x="21595" y="17361"/>
                  </a:cubicBezTo>
                </a:path>
                <a:path w="21600" h="17361" stroke="0" extrusionOk="0">
                  <a:moveTo>
                    <a:pt x="13440" y="-1"/>
                  </a:moveTo>
                  <a:cubicBezTo>
                    <a:pt x="18595" y="4097"/>
                    <a:pt x="21600" y="10323"/>
                    <a:pt x="21600" y="16909"/>
                  </a:cubicBezTo>
                  <a:cubicBezTo>
                    <a:pt x="21600" y="17059"/>
                    <a:pt x="21598" y="17210"/>
                    <a:pt x="21595" y="17361"/>
                  </a:cubicBezTo>
                  <a:lnTo>
                    <a:pt x="0" y="16909"/>
                  </a:lnTo>
                  <a:close/>
                </a:path>
              </a:pathLst>
            </a:custGeom>
            <a:noFill/>
            <a:ln w="28575">
              <a:solidFill>
                <a:srgbClr val="333333"/>
              </a:solidFill>
              <a:round/>
              <a:headEnd/>
              <a:tailEnd type="stealth" w="med" len="med"/>
            </a:ln>
          </p:spPr>
          <p:txBody>
            <a:bodyPr/>
            <a:lstStyle/>
            <a:p>
              <a:endParaRPr lang="zh-CN" altLang="en-US" sz="1200"/>
            </a:p>
          </p:txBody>
        </p:sp>
        <p:sp>
          <p:nvSpPr>
            <p:cNvPr id="25" name="Arc 21">
              <a:extLst>
                <a:ext uri="{FF2B5EF4-FFF2-40B4-BE49-F238E27FC236}">
                  <a16:creationId xmlns:a16="http://schemas.microsoft.com/office/drawing/2014/main" id="{4FD065E7-2C9A-61DB-43C9-EB67D1D100A7}"/>
                </a:ext>
              </a:extLst>
            </p:cNvPr>
            <p:cNvSpPr>
              <a:spLocks/>
            </p:cNvSpPr>
            <p:nvPr/>
          </p:nvSpPr>
          <p:spPr bwMode="auto">
            <a:xfrm rot="18297482" flipH="1" flipV="1">
              <a:off x="3226644" y="5127574"/>
              <a:ext cx="571500" cy="792163"/>
            </a:xfrm>
            <a:custGeom>
              <a:avLst/>
              <a:gdLst>
                <a:gd name="G0" fmla="+- 0 0 0"/>
                <a:gd name="G1" fmla="+- 16484 0 0"/>
                <a:gd name="G2" fmla="+- 21600 0 0"/>
                <a:gd name="T0" fmla="*/ 13958 w 21600"/>
                <a:gd name="T1" fmla="*/ 0 h 22253"/>
                <a:gd name="T2" fmla="*/ 20815 w 21600"/>
                <a:gd name="T3" fmla="*/ 22253 h 22253"/>
                <a:gd name="T4" fmla="*/ 0 w 21600"/>
                <a:gd name="T5" fmla="*/ 16484 h 22253"/>
              </a:gdLst>
              <a:ahLst/>
              <a:cxnLst>
                <a:cxn ang="0">
                  <a:pos x="T0" y="T1"/>
                </a:cxn>
                <a:cxn ang="0">
                  <a:pos x="T2" y="T3"/>
                </a:cxn>
                <a:cxn ang="0">
                  <a:pos x="T4" y="T5"/>
                </a:cxn>
              </a:cxnLst>
              <a:rect l="0" t="0" r="r" b="b"/>
              <a:pathLst>
                <a:path w="21600" h="22253" fill="none" extrusionOk="0">
                  <a:moveTo>
                    <a:pt x="13958" y="-1"/>
                  </a:moveTo>
                  <a:cubicBezTo>
                    <a:pt x="18804" y="4103"/>
                    <a:pt x="21600" y="10133"/>
                    <a:pt x="21600" y="16484"/>
                  </a:cubicBezTo>
                  <a:cubicBezTo>
                    <a:pt x="21600" y="18433"/>
                    <a:pt x="21336" y="20374"/>
                    <a:pt x="20815" y="22253"/>
                  </a:cubicBezTo>
                </a:path>
                <a:path w="21600" h="22253" stroke="0" extrusionOk="0">
                  <a:moveTo>
                    <a:pt x="13958" y="-1"/>
                  </a:moveTo>
                  <a:cubicBezTo>
                    <a:pt x="18804" y="4103"/>
                    <a:pt x="21600" y="10133"/>
                    <a:pt x="21600" y="16484"/>
                  </a:cubicBezTo>
                  <a:cubicBezTo>
                    <a:pt x="21600" y="18433"/>
                    <a:pt x="21336" y="20374"/>
                    <a:pt x="20815" y="22253"/>
                  </a:cubicBezTo>
                  <a:lnTo>
                    <a:pt x="0" y="16484"/>
                  </a:lnTo>
                  <a:close/>
                </a:path>
              </a:pathLst>
            </a:custGeom>
            <a:noFill/>
            <a:ln w="28575">
              <a:solidFill>
                <a:srgbClr val="333333"/>
              </a:solidFill>
              <a:round/>
              <a:headEnd/>
              <a:tailEnd type="stealth" w="med" len="med"/>
            </a:ln>
          </p:spPr>
          <p:txBody>
            <a:bodyPr/>
            <a:lstStyle/>
            <a:p>
              <a:endParaRPr lang="zh-CN" altLang="en-US" sz="1200"/>
            </a:p>
          </p:txBody>
        </p:sp>
        <p:sp>
          <p:nvSpPr>
            <p:cNvPr id="26" name="Arc 22">
              <a:extLst>
                <a:ext uri="{FF2B5EF4-FFF2-40B4-BE49-F238E27FC236}">
                  <a16:creationId xmlns:a16="http://schemas.microsoft.com/office/drawing/2014/main" id="{C3E17E9A-4804-D37B-DA4F-5E1AFC83B7E5}"/>
                </a:ext>
              </a:extLst>
            </p:cNvPr>
            <p:cNvSpPr>
              <a:spLocks/>
            </p:cNvSpPr>
            <p:nvPr/>
          </p:nvSpPr>
          <p:spPr bwMode="auto">
            <a:xfrm rot="21144835" flipH="1" flipV="1">
              <a:off x="2001887" y="4074269"/>
              <a:ext cx="571500" cy="812800"/>
            </a:xfrm>
            <a:custGeom>
              <a:avLst/>
              <a:gdLst>
                <a:gd name="G0" fmla="+- 0 0 0"/>
                <a:gd name="G1" fmla="+- 16484 0 0"/>
                <a:gd name="G2" fmla="+- 21600 0 0"/>
                <a:gd name="T0" fmla="*/ 13958 w 21600"/>
                <a:gd name="T1" fmla="*/ 0 h 20035"/>
                <a:gd name="T2" fmla="*/ 21306 w 21600"/>
                <a:gd name="T3" fmla="*/ 20035 h 20035"/>
                <a:gd name="T4" fmla="*/ 0 w 21600"/>
                <a:gd name="T5" fmla="*/ 16484 h 20035"/>
              </a:gdLst>
              <a:ahLst/>
              <a:cxnLst>
                <a:cxn ang="0">
                  <a:pos x="T0" y="T1"/>
                </a:cxn>
                <a:cxn ang="0">
                  <a:pos x="T2" y="T3"/>
                </a:cxn>
                <a:cxn ang="0">
                  <a:pos x="T4" y="T5"/>
                </a:cxn>
              </a:cxnLst>
              <a:rect l="0" t="0" r="r" b="b"/>
              <a:pathLst>
                <a:path w="21600" h="20035" fill="none" extrusionOk="0">
                  <a:moveTo>
                    <a:pt x="13958" y="-1"/>
                  </a:moveTo>
                  <a:cubicBezTo>
                    <a:pt x="18804" y="4103"/>
                    <a:pt x="21600" y="10133"/>
                    <a:pt x="21600" y="16484"/>
                  </a:cubicBezTo>
                  <a:cubicBezTo>
                    <a:pt x="21600" y="17673"/>
                    <a:pt x="21501" y="18861"/>
                    <a:pt x="21306" y="20035"/>
                  </a:cubicBezTo>
                </a:path>
                <a:path w="21600" h="20035" stroke="0" extrusionOk="0">
                  <a:moveTo>
                    <a:pt x="13958" y="-1"/>
                  </a:moveTo>
                  <a:cubicBezTo>
                    <a:pt x="18804" y="4103"/>
                    <a:pt x="21600" y="10133"/>
                    <a:pt x="21600" y="16484"/>
                  </a:cubicBezTo>
                  <a:cubicBezTo>
                    <a:pt x="21600" y="17673"/>
                    <a:pt x="21501" y="18861"/>
                    <a:pt x="21306" y="20035"/>
                  </a:cubicBezTo>
                  <a:lnTo>
                    <a:pt x="0" y="16484"/>
                  </a:lnTo>
                  <a:close/>
                </a:path>
              </a:pathLst>
            </a:custGeom>
            <a:noFill/>
            <a:ln w="28575">
              <a:solidFill>
                <a:srgbClr val="333333"/>
              </a:solidFill>
              <a:round/>
              <a:headEnd/>
              <a:tailEnd type="stealth" w="med" len="med"/>
            </a:ln>
          </p:spPr>
          <p:txBody>
            <a:bodyPr/>
            <a:lstStyle/>
            <a:p>
              <a:endParaRPr lang="zh-CN" altLang="en-US" sz="1200"/>
            </a:p>
          </p:txBody>
        </p:sp>
        <p:sp>
          <p:nvSpPr>
            <p:cNvPr id="27" name="Text Box 23">
              <a:extLst>
                <a:ext uri="{FF2B5EF4-FFF2-40B4-BE49-F238E27FC236}">
                  <a16:creationId xmlns:a16="http://schemas.microsoft.com/office/drawing/2014/main" id="{7F088D31-EF71-8592-013B-55ABB0D159BB}"/>
                </a:ext>
              </a:extLst>
            </p:cNvPr>
            <p:cNvSpPr txBox="1">
              <a:spLocks noChangeArrowheads="1"/>
            </p:cNvSpPr>
            <p:nvPr/>
          </p:nvSpPr>
          <p:spPr bwMode="auto">
            <a:xfrm rot="-908459">
              <a:off x="6588175" y="4233019"/>
              <a:ext cx="815975" cy="444500"/>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源泉</a:t>
              </a:r>
              <a:endParaRPr lang="zh-CN" altLang="en-US" sz="1200">
                <a:ea typeface="宋体" charset="-122"/>
              </a:endParaRPr>
            </a:p>
          </p:txBody>
        </p:sp>
        <p:sp>
          <p:nvSpPr>
            <p:cNvPr id="28" name="Text Box 24">
              <a:extLst>
                <a:ext uri="{FF2B5EF4-FFF2-40B4-BE49-F238E27FC236}">
                  <a16:creationId xmlns:a16="http://schemas.microsoft.com/office/drawing/2014/main" id="{276ADFC3-1ECB-275E-2FCE-0E72A1091E26}"/>
                </a:ext>
              </a:extLst>
            </p:cNvPr>
            <p:cNvSpPr txBox="1">
              <a:spLocks noChangeArrowheads="1"/>
            </p:cNvSpPr>
            <p:nvPr/>
          </p:nvSpPr>
          <p:spPr bwMode="auto">
            <a:xfrm rot="-908459">
              <a:off x="6516737" y="2501056"/>
              <a:ext cx="815975" cy="444500"/>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确定</a:t>
              </a:r>
              <a:endParaRPr lang="zh-CN" altLang="en-US" sz="1200">
                <a:ea typeface="宋体" charset="-122"/>
              </a:endParaRPr>
            </a:p>
          </p:txBody>
        </p:sp>
        <p:sp>
          <p:nvSpPr>
            <p:cNvPr id="29" name="Text Box 25">
              <a:extLst>
                <a:ext uri="{FF2B5EF4-FFF2-40B4-BE49-F238E27FC236}">
                  <a16:creationId xmlns:a16="http://schemas.microsoft.com/office/drawing/2014/main" id="{1CC428E3-A009-C904-069A-085E691D78C1}"/>
                </a:ext>
              </a:extLst>
            </p:cNvPr>
            <p:cNvSpPr txBox="1">
              <a:spLocks noChangeArrowheads="1"/>
            </p:cNvSpPr>
            <p:nvPr/>
          </p:nvSpPr>
          <p:spPr bwMode="auto">
            <a:xfrm rot="-908459">
              <a:off x="5173712" y="1134219"/>
              <a:ext cx="815975" cy="444500"/>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寻求</a:t>
              </a:r>
              <a:endParaRPr lang="zh-CN" altLang="en-US" sz="1200">
                <a:ea typeface="宋体" charset="-122"/>
              </a:endParaRPr>
            </a:p>
          </p:txBody>
        </p:sp>
        <p:sp>
          <p:nvSpPr>
            <p:cNvPr id="30" name="Text Box 26">
              <a:extLst>
                <a:ext uri="{FF2B5EF4-FFF2-40B4-BE49-F238E27FC236}">
                  <a16:creationId xmlns:a16="http://schemas.microsoft.com/office/drawing/2014/main" id="{22B9BF42-F684-B9A5-6928-230A25C62F43}"/>
                </a:ext>
              </a:extLst>
            </p:cNvPr>
            <p:cNvSpPr txBox="1">
              <a:spLocks noChangeArrowheads="1"/>
            </p:cNvSpPr>
            <p:nvPr/>
          </p:nvSpPr>
          <p:spPr bwMode="auto">
            <a:xfrm rot="-908459">
              <a:off x="2949625" y="1162794"/>
              <a:ext cx="811212" cy="366712"/>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设计</a:t>
              </a:r>
              <a:endParaRPr lang="zh-CN" altLang="en-US" sz="1200">
                <a:ea typeface="宋体" charset="-122"/>
              </a:endParaRPr>
            </a:p>
          </p:txBody>
        </p:sp>
        <p:sp>
          <p:nvSpPr>
            <p:cNvPr id="31" name="Text Box 27">
              <a:extLst>
                <a:ext uri="{FF2B5EF4-FFF2-40B4-BE49-F238E27FC236}">
                  <a16:creationId xmlns:a16="http://schemas.microsoft.com/office/drawing/2014/main" id="{073877BF-3D9B-1714-D9FE-97320CF4B87B}"/>
                </a:ext>
              </a:extLst>
            </p:cNvPr>
            <p:cNvSpPr txBox="1">
              <a:spLocks noChangeArrowheads="1"/>
            </p:cNvSpPr>
            <p:nvPr/>
          </p:nvSpPr>
          <p:spPr bwMode="auto">
            <a:xfrm rot="-908459">
              <a:off x="1392287" y="2585194"/>
              <a:ext cx="815975" cy="447675"/>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发现</a:t>
              </a:r>
              <a:endParaRPr lang="zh-CN" altLang="en-US" sz="1200">
                <a:ea typeface="宋体" charset="-122"/>
              </a:endParaRPr>
            </a:p>
          </p:txBody>
        </p:sp>
        <p:sp>
          <p:nvSpPr>
            <p:cNvPr id="32" name="Text Box 28">
              <a:extLst>
                <a:ext uri="{FF2B5EF4-FFF2-40B4-BE49-F238E27FC236}">
                  <a16:creationId xmlns:a16="http://schemas.microsoft.com/office/drawing/2014/main" id="{8A3E46E5-0F42-59D3-473E-0145B7785109}"/>
                </a:ext>
              </a:extLst>
            </p:cNvPr>
            <p:cNvSpPr txBox="1">
              <a:spLocks noChangeArrowheads="1"/>
            </p:cNvSpPr>
            <p:nvPr/>
          </p:nvSpPr>
          <p:spPr bwMode="auto">
            <a:xfrm rot="-908459">
              <a:off x="2867075" y="5795119"/>
              <a:ext cx="815975" cy="398462"/>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实施</a:t>
              </a:r>
              <a:endParaRPr lang="zh-CN" altLang="en-US" sz="1200">
                <a:ea typeface="宋体" charset="-122"/>
              </a:endParaRPr>
            </a:p>
          </p:txBody>
        </p:sp>
        <p:sp>
          <p:nvSpPr>
            <p:cNvPr id="33" name="Text Box 29">
              <a:extLst>
                <a:ext uri="{FF2B5EF4-FFF2-40B4-BE49-F238E27FC236}">
                  <a16:creationId xmlns:a16="http://schemas.microsoft.com/office/drawing/2014/main" id="{DA26B39B-3CDF-8626-0D1A-0CE2E9EEAA7D}"/>
                </a:ext>
              </a:extLst>
            </p:cNvPr>
            <p:cNvSpPr txBox="1">
              <a:spLocks noChangeArrowheads="1"/>
            </p:cNvSpPr>
            <p:nvPr/>
          </p:nvSpPr>
          <p:spPr bwMode="auto">
            <a:xfrm rot="-908459">
              <a:off x="1392287" y="4413994"/>
              <a:ext cx="815975" cy="400050"/>
            </a:xfrm>
            <a:prstGeom prst="rect">
              <a:avLst/>
            </a:prstGeom>
            <a:noFill/>
            <a:ln w="12700">
              <a:noFill/>
              <a:miter lim="800000"/>
              <a:headEnd/>
              <a:tailEnd/>
            </a:ln>
            <a:effectLst/>
          </p:spPr>
          <p:txBody>
            <a:bodyPr lIns="2700" tIns="2700" rIns="2700" bIns="2700"/>
            <a:lstStyle/>
            <a:p>
              <a:pPr algn="just"/>
              <a:r>
                <a:rPr lang="zh-CN" altLang="en-US" sz="1200">
                  <a:solidFill>
                    <a:srgbClr val="808080"/>
                  </a:solidFill>
                  <a:ea typeface="宋体" charset="-122"/>
                </a:rPr>
                <a:t>清除</a:t>
              </a:r>
              <a:endParaRPr lang="zh-CN" altLang="en-US" sz="1200">
                <a:ea typeface="宋体" charset="-122"/>
              </a:endParaRPr>
            </a:p>
          </p:txBody>
        </p:sp>
      </p:grpSp>
    </p:spTree>
    <p:extLst>
      <p:ext uri="{BB962C8B-B14F-4D97-AF65-F5344CB8AC3E}">
        <p14:creationId xmlns:p14="http://schemas.microsoft.com/office/powerpoint/2010/main" val="309968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54319" y="236730"/>
            <a:ext cx="4698206" cy="594066"/>
          </a:xfrm>
        </p:spPr>
        <p:txBody>
          <a:bodyPr>
            <a:normAutofit/>
          </a:bodyPr>
          <a:lstStyle/>
          <a:p>
            <a:r>
              <a:rPr kumimoji="1" lang="zh-CN" altLang="en-US" dirty="0">
                <a:latin typeface="微软雅黑" panose="020B0503020204020204" pitchFamily="34" charset="-122"/>
                <a:ea typeface="微软雅黑" panose="020B0503020204020204" pitchFamily="34" charset="-122"/>
              </a:rPr>
              <a:t>不同的阶段划分</a:t>
            </a:r>
          </a:p>
        </p:txBody>
      </p:sp>
      <p:sp>
        <p:nvSpPr>
          <p:cNvPr id="27651" name="Rectangle 3"/>
          <p:cNvSpPr>
            <a:spLocks noGrp="1" noChangeArrowheads="1"/>
          </p:cNvSpPr>
          <p:nvPr>
            <p:ph type="body" idx="4294967295"/>
          </p:nvPr>
        </p:nvSpPr>
        <p:spPr>
          <a:xfrm>
            <a:off x="754319" y="1167594"/>
            <a:ext cx="7729777" cy="2808312"/>
          </a:xfrm>
        </p:spPr>
        <p:txBody>
          <a:bodyPr>
            <a:noAutofit/>
          </a:bodyPr>
          <a:lstStyle/>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初级阶段（</a:t>
            </a:r>
            <a:r>
              <a:rPr lang="en-US" altLang="zh-CN" sz="2000" dirty="0">
                <a:ea typeface="楷体"/>
                <a:cs typeface="楷体"/>
              </a:rPr>
              <a:t>1957</a:t>
            </a:r>
            <a:r>
              <a:rPr lang="zh-CN" altLang="en-US" sz="2000" dirty="0">
                <a:ea typeface="楷体"/>
                <a:cs typeface="楷体"/>
              </a:rPr>
              <a:t>～</a:t>
            </a:r>
            <a:r>
              <a:rPr lang="en-US" altLang="zh-CN" sz="2000" dirty="0">
                <a:ea typeface="楷体"/>
                <a:cs typeface="楷体"/>
              </a:rPr>
              <a:t>1971</a:t>
            </a:r>
            <a:r>
              <a:rPr lang="zh-CN" altLang="en-US" sz="2000" dirty="0">
                <a:ea typeface="楷体"/>
                <a:cs typeface="楷体"/>
              </a:rPr>
              <a:t>）测试通常被认为是对产品进行事后检验 ，缺乏有效的测试方法</a:t>
            </a:r>
          </a:p>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发展阶段（</a:t>
            </a:r>
            <a:r>
              <a:rPr lang="en-US" altLang="zh-CN" sz="2000" dirty="0">
                <a:ea typeface="楷体"/>
                <a:cs typeface="楷体"/>
              </a:rPr>
              <a:t>1972</a:t>
            </a:r>
            <a:r>
              <a:rPr lang="zh-CN" altLang="en-US" sz="2000" dirty="0">
                <a:ea typeface="楷体"/>
                <a:cs typeface="楷体"/>
              </a:rPr>
              <a:t>～</a:t>
            </a:r>
            <a:r>
              <a:rPr lang="en-US" altLang="zh-CN" sz="2000" dirty="0">
                <a:ea typeface="楷体"/>
                <a:cs typeface="楷体"/>
              </a:rPr>
              <a:t>1982</a:t>
            </a:r>
            <a:r>
              <a:rPr lang="zh-CN" altLang="en-US" sz="2000" dirty="0">
                <a:ea typeface="楷体"/>
                <a:cs typeface="楷体"/>
              </a:rPr>
              <a:t>），</a:t>
            </a:r>
            <a:r>
              <a:rPr lang="en-US" altLang="zh-CN" sz="2000" dirty="0">
                <a:ea typeface="楷体"/>
                <a:cs typeface="楷体"/>
              </a:rPr>
              <a:t>1972</a:t>
            </a:r>
            <a:r>
              <a:rPr lang="zh-CN" altLang="en-US" sz="2000" dirty="0">
                <a:ea typeface="楷体"/>
                <a:cs typeface="楷体"/>
              </a:rPr>
              <a:t>年第一次关于软件测试的正式会议，促进了软件测试的发展  </a:t>
            </a:r>
          </a:p>
          <a:p>
            <a:pPr marL="406400" indent="-406400" eaLnBrk="0" hangingPunct="0">
              <a:lnSpc>
                <a:spcPct val="130000"/>
              </a:lnSpc>
              <a:buClr>
                <a:schemeClr val="accent1">
                  <a:lumMod val="50000"/>
                </a:schemeClr>
              </a:buClr>
              <a:buSzPct val="90000"/>
              <a:buFont typeface="Wingdings" charset="2"/>
              <a:buChar char="p"/>
              <a:defRPr/>
            </a:pPr>
            <a:r>
              <a:rPr lang="zh-CN" altLang="en-US" sz="2000" dirty="0">
                <a:ea typeface="楷体"/>
                <a:cs typeface="楷体"/>
              </a:rPr>
              <a:t>成熟阶段（</a:t>
            </a:r>
            <a:r>
              <a:rPr lang="en-US" altLang="zh-CN" sz="2000" dirty="0">
                <a:ea typeface="楷体"/>
                <a:cs typeface="楷体"/>
              </a:rPr>
              <a:t>1983</a:t>
            </a:r>
            <a:r>
              <a:rPr lang="zh-CN" altLang="en-US" sz="2000" dirty="0">
                <a:ea typeface="楷体"/>
                <a:cs typeface="楷体"/>
              </a:rPr>
              <a:t>到现在），国际标准</a:t>
            </a:r>
            <a:r>
              <a:rPr lang="en-US" altLang="zh-CN" sz="2000" dirty="0">
                <a:ea typeface="楷体"/>
                <a:cs typeface="楷体"/>
              </a:rPr>
              <a:t>Std 829-1983 </a:t>
            </a:r>
            <a:r>
              <a:rPr lang="zh-CN" altLang="en-US" sz="2000" dirty="0">
                <a:ea typeface="楷体"/>
                <a:cs typeface="楷体"/>
              </a:rPr>
              <a:t>，形成一门独立的学科和专业，成为软件工程学科中的一个重要组成部分 </a:t>
            </a:r>
          </a:p>
        </p:txBody>
      </p:sp>
    </p:spTree>
    <p:extLst>
      <p:ext uri="{BB962C8B-B14F-4D97-AF65-F5344CB8AC3E}">
        <p14:creationId xmlns:p14="http://schemas.microsoft.com/office/powerpoint/2010/main" val="212321446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1.3.2 </a:t>
            </a:r>
            <a:r>
              <a:rPr lang="zh-CN" altLang="en-US" sz="4500" b="1" dirty="0">
                <a:ln w="19050">
                  <a:noFill/>
                </a:ln>
                <a:solidFill>
                  <a:srgbClr val="FFFFFF"/>
                </a:solidFill>
                <a:latin typeface="微软雅黑" panose="020B0503020204020204" charset="-122"/>
                <a:ea typeface="微软雅黑" panose="020B0503020204020204" charset="-122"/>
              </a:rPr>
              <a:t>正反两方面的争辩</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03343783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36875" y="255781"/>
            <a:ext cx="4698206" cy="667941"/>
          </a:xfrm>
        </p:spPr>
        <p:txBody>
          <a:bodyPr/>
          <a:lstStyle/>
          <a:p>
            <a:r>
              <a:rPr kumimoji="1" lang="zh-CN" altLang="en-US" dirty="0">
                <a:latin typeface="微软雅黑" panose="020B0503020204020204" pitchFamily="34" charset="-122"/>
                <a:ea typeface="微软雅黑" panose="020B0503020204020204" pitchFamily="34" charset="-122"/>
              </a:rPr>
              <a:t>软件测试的正向思维</a:t>
            </a:r>
          </a:p>
        </p:txBody>
      </p:sp>
      <p:sp>
        <p:nvSpPr>
          <p:cNvPr id="28675" name="Rectangle 3"/>
          <p:cNvSpPr>
            <a:spLocks noChangeArrowheads="1"/>
          </p:cNvSpPr>
          <p:nvPr/>
        </p:nvSpPr>
        <p:spPr bwMode="auto">
          <a:xfrm>
            <a:off x="636875" y="1236392"/>
            <a:ext cx="4698206" cy="3137154"/>
          </a:xfrm>
          <a:prstGeom prst="rect">
            <a:avLst/>
          </a:prstGeom>
          <a:noFill/>
          <a:ln w="9525" algn="ctr">
            <a:noFill/>
            <a:miter lim="800000"/>
            <a:headEnd/>
            <a:tailEnd/>
          </a:ln>
        </p:spPr>
        <p:txBody>
          <a:bodyPr wrap="square" anchor="ctr">
            <a:spAutoFit/>
          </a:bodyPr>
          <a:lstStyle/>
          <a:p>
            <a:pPr marL="205979" indent="-205979">
              <a:lnSpc>
                <a:spcPct val="130000"/>
              </a:lnSpc>
              <a:buClr>
                <a:schemeClr val="accent1"/>
              </a:buClr>
              <a:buSzPct val="75000"/>
              <a:tabLst>
                <a:tab pos="428625" algn="l"/>
              </a:tabLst>
            </a:pPr>
            <a:r>
              <a:rPr lang="en-US" altLang="zh-CN" b="1" dirty="0"/>
              <a:t>Bill </a:t>
            </a:r>
            <a:r>
              <a:rPr lang="en-US" altLang="zh-CN" b="1" dirty="0" err="1"/>
              <a:t>Hetzel</a:t>
            </a:r>
            <a:r>
              <a:rPr lang="zh-CN" altLang="en-US" b="1" dirty="0"/>
              <a:t>博士（正向思维的代表）：</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软件测试就是为程序或系统能够按预期设想运行而建立信心的过程。</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“软件测试是一系列活动以评价一个程序或系统的特性或能力并确定是否达到预期的结果”</a:t>
            </a:r>
          </a:p>
          <a:p>
            <a:pPr marL="257175" indent="-257175" eaLnBrk="0" hangingPunct="0">
              <a:lnSpc>
                <a:spcPct val="130000"/>
              </a:lnSpc>
              <a:spcBef>
                <a:spcPct val="20000"/>
              </a:spcBef>
              <a:buClr>
                <a:schemeClr val="accent1">
                  <a:lumMod val="50000"/>
                </a:schemeClr>
              </a:buClr>
              <a:buSzPct val="90000"/>
              <a:buFont typeface="Wingdings" charset="2"/>
              <a:buChar char="p"/>
              <a:tabLst>
                <a:tab pos="428625" algn="l"/>
              </a:tabLst>
              <a:defRPr/>
            </a:pPr>
            <a:r>
              <a:rPr lang="zh-CN" altLang="en-US" dirty="0">
                <a:ea typeface="楷体"/>
                <a:cs typeface="楷体"/>
              </a:rPr>
              <a:t> 测试是为了验证软件是否符合用户需求，即验证软件产品是否能正常工作</a:t>
            </a:r>
            <a:endParaRPr lang="en-US" altLang="zh-CN" dirty="0">
              <a:ea typeface="楷体"/>
              <a:cs typeface="楷体"/>
            </a:endParaRPr>
          </a:p>
        </p:txBody>
      </p:sp>
      <p:pic>
        <p:nvPicPr>
          <p:cNvPr id="28676" name="Picture 2" descr="http://t0.gstatic.cn/images?q=tbn:jac8d-se5Sy-8M"/>
          <p:cNvPicPr>
            <a:picLocks noChangeAspect="1" noChangeArrowheads="1"/>
          </p:cNvPicPr>
          <p:nvPr/>
        </p:nvPicPr>
        <p:blipFill>
          <a:blip r:embed="rId3" r:link="rId4" cstate="print"/>
          <a:srcRect/>
          <a:stretch>
            <a:fillRect/>
          </a:stretch>
        </p:blipFill>
        <p:spPr bwMode="auto">
          <a:xfrm>
            <a:off x="5541917" y="1748884"/>
            <a:ext cx="2193407" cy="2112170"/>
          </a:xfrm>
          <a:prstGeom prst="rect">
            <a:avLst/>
          </a:prstGeom>
          <a:noFill/>
          <a:ln w="9525">
            <a:noFill/>
            <a:miter lim="800000"/>
            <a:headEnd/>
            <a:tailEnd/>
          </a:ln>
        </p:spPr>
      </p:pic>
      <p:pic>
        <p:nvPicPr>
          <p:cNvPr id="28677" name="Picture 3" descr="http://www.stickyminds.com/images_upload/bk183_5372.gif"/>
          <p:cNvPicPr>
            <a:picLocks noChangeAspect="1" noChangeArrowheads="1"/>
          </p:cNvPicPr>
          <p:nvPr/>
        </p:nvPicPr>
        <p:blipFill>
          <a:blip r:embed="rId5" r:link="rId6" cstate="print"/>
          <a:srcRect/>
          <a:stretch>
            <a:fillRect/>
          </a:stretch>
        </p:blipFill>
        <p:spPr bwMode="auto">
          <a:xfrm>
            <a:off x="7735324" y="1748884"/>
            <a:ext cx="1408676" cy="2112170"/>
          </a:xfrm>
          <a:prstGeom prst="rect">
            <a:avLst/>
          </a:prstGeom>
          <a:noFill/>
          <a:ln w="9525">
            <a:noFill/>
            <a:miter lim="800000"/>
            <a:headEnd/>
            <a:tailEnd/>
          </a:ln>
        </p:spPr>
      </p:pic>
    </p:spTree>
    <p:extLst>
      <p:ext uri="{BB962C8B-B14F-4D97-AF65-F5344CB8AC3E}">
        <p14:creationId xmlns:p14="http://schemas.microsoft.com/office/powerpoint/2010/main" val="2380233257"/>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61575" y="238295"/>
            <a:ext cx="4698206" cy="667941"/>
          </a:xfrm>
        </p:spPr>
        <p:txBody>
          <a:bodyPr/>
          <a:lstStyle/>
          <a:p>
            <a:r>
              <a:rPr kumimoji="1" lang="zh-CN" altLang="en-US" dirty="0">
                <a:latin typeface="微软雅黑" panose="020B0503020204020204" pitchFamily="34" charset="-122"/>
                <a:ea typeface="微软雅黑" panose="020B0503020204020204" pitchFamily="34" charset="-122"/>
              </a:rPr>
              <a:t>软件测试的反向思维 </a:t>
            </a:r>
          </a:p>
        </p:txBody>
      </p:sp>
      <p:sp>
        <p:nvSpPr>
          <p:cNvPr id="29699" name="Rectangle 3"/>
          <p:cNvSpPr>
            <a:spLocks noChangeArrowheads="1"/>
          </p:cNvSpPr>
          <p:nvPr/>
        </p:nvSpPr>
        <p:spPr bwMode="auto">
          <a:xfrm>
            <a:off x="576444" y="1176811"/>
            <a:ext cx="4698206" cy="3060453"/>
          </a:xfrm>
          <a:prstGeom prst="rect">
            <a:avLst/>
          </a:prstGeom>
          <a:noFill/>
          <a:ln w="9525" algn="ctr">
            <a:noFill/>
            <a:miter lim="800000"/>
            <a:headEnd/>
            <a:tailEnd/>
          </a:ln>
        </p:spPr>
        <p:txBody>
          <a:bodyPr wrap="square" anchor="ctr">
            <a:spAutoFit/>
          </a:bodyPr>
          <a:lstStyle/>
          <a:p>
            <a:pPr marL="205979" indent="-205979">
              <a:lnSpc>
                <a:spcPct val="130000"/>
              </a:lnSpc>
              <a:buClr>
                <a:schemeClr val="accent1"/>
              </a:buClr>
              <a:buSzPct val="75000"/>
              <a:tabLst>
                <a:tab pos="205979" algn="l"/>
              </a:tabLst>
            </a:pPr>
            <a:r>
              <a:rPr lang="en-US" altLang="zh-CN" b="1" dirty="0" err="1"/>
              <a:t>Glenford</a:t>
            </a:r>
            <a:r>
              <a:rPr lang="en-US" altLang="zh-CN" b="1" dirty="0"/>
              <a:t> J. Myers</a:t>
            </a:r>
            <a:r>
              <a:rPr lang="en-US" altLang="zh-CN" dirty="0"/>
              <a:t> </a:t>
            </a:r>
            <a:r>
              <a:rPr lang="zh-CN" altLang="en-US" b="1" dirty="0"/>
              <a:t>（反向思维的代表）</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rPr>
              <a:t>  测试是为了证明程序有错，而不是证明程序无错误</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cs typeface="楷体"/>
              </a:rPr>
              <a:t>  一个好的测试用例是在于它能发现至今未发现的错误 </a:t>
            </a:r>
          </a:p>
          <a:p>
            <a:pPr marL="257175" indent="-257175" eaLnBrk="0" hangingPunct="0">
              <a:lnSpc>
                <a:spcPct val="130000"/>
              </a:lnSpc>
              <a:spcBef>
                <a:spcPct val="20000"/>
              </a:spcBef>
              <a:buClr>
                <a:schemeClr val="accent1">
                  <a:lumMod val="50000"/>
                </a:schemeClr>
              </a:buClr>
              <a:buSzPct val="90000"/>
              <a:buFont typeface="Wingdings" charset="2"/>
              <a:buChar char="p"/>
              <a:tabLst>
                <a:tab pos="205979" algn="l"/>
              </a:tabLst>
              <a:defRPr/>
            </a:pPr>
            <a:r>
              <a:rPr lang="zh-CN" altLang="en-US" sz="2000" dirty="0">
                <a:ea typeface="楷体"/>
                <a:cs typeface="楷体"/>
              </a:rPr>
              <a:t>  一个成功的测试是发现了至今未发现的错误的测试 </a:t>
            </a:r>
            <a:endParaRPr lang="en-US" altLang="zh-CN" sz="2000" dirty="0">
              <a:ea typeface="楷体"/>
              <a:cs typeface="楷体"/>
            </a:endParaRPr>
          </a:p>
        </p:txBody>
      </p:sp>
      <p:pic>
        <p:nvPicPr>
          <p:cNvPr id="29700" name="Picture 2" descr="http://t.douban.com/lpic/s1640918.jpg"/>
          <p:cNvPicPr>
            <a:picLocks noChangeAspect="1" noChangeArrowheads="1"/>
          </p:cNvPicPr>
          <p:nvPr/>
        </p:nvPicPr>
        <p:blipFill>
          <a:blip r:embed="rId3" r:link="rId4" cstate="print"/>
          <a:srcRect/>
          <a:stretch>
            <a:fillRect/>
          </a:stretch>
        </p:blipFill>
        <p:spPr bwMode="auto">
          <a:xfrm>
            <a:off x="7488157" y="1381148"/>
            <a:ext cx="1655843" cy="2651778"/>
          </a:xfrm>
          <a:prstGeom prst="rect">
            <a:avLst/>
          </a:prstGeom>
          <a:noFill/>
          <a:ln w="9525">
            <a:noFill/>
            <a:miter lim="800000"/>
            <a:headEnd/>
            <a:tailEnd/>
          </a:ln>
        </p:spPr>
      </p:pic>
      <p:pic>
        <p:nvPicPr>
          <p:cNvPr id="29701" name="Picture 3" descr="http://www.dorothygraham.co.uk/books/images/topTen12.gif"/>
          <p:cNvPicPr>
            <a:picLocks noChangeAspect="1" noChangeArrowheads="1"/>
          </p:cNvPicPr>
          <p:nvPr/>
        </p:nvPicPr>
        <p:blipFill>
          <a:blip r:embed="rId5" r:link="rId6" cstate="print"/>
          <a:srcRect/>
          <a:stretch>
            <a:fillRect/>
          </a:stretch>
        </p:blipFill>
        <p:spPr bwMode="auto">
          <a:xfrm>
            <a:off x="5743246" y="1381148"/>
            <a:ext cx="1744911" cy="2651778"/>
          </a:xfrm>
          <a:prstGeom prst="rect">
            <a:avLst/>
          </a:prstGeom>
          <a:noFill/>
          <a:ln w="9525">
            <a:noFill/>
            <a:miter lim="800000"/>
            <a:headEnd/>
            <a:tailEnd/>
          </a:ln>
        </p:spPr>
      </p:pic>
    </p:spTree>
    <p:extLst>
      <p:ext uri="{BB962C8B-B14F-4D97-AF65-F5344CB8AC3E}">
        <p14:creationId xmlns:p14="http://schemas.microsoft.com/office/powerpoint/2010/main" val="1203909276"/>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70834" y="197863"/>
            <a:ext cx="4698206" cy="667941"/>
          </a:xfrm>
        </p:spPr>
        <p:txBody>
          <a:bodyPr/>
          <a:lstStyle/>
          <a:p>
            <a:r>
              <a:rPr kumimoji="1" lang="zh-CN" altLang="en-US" dirty="0">
                <a:latin typeface="微软雅黑" panose="020B0503020204020204" pitchFamily="34" charset="-122"/>
                <a:ea typeface="微软雅黑" panose="020B0503020204020204" pitchFamily="34" charset="-122"/>
              </a:rPr>
              <a:t>认知决定着行为</a:t>
            </a:r>
          </a:p>
        </p:txBody>
      </p:sp>
      <p:sp>
        <p:nvSpPr>
          <p:cNvPr id="30727" name="Rectangle 6"/>
          <p:cNvSpPr>
            <a:spLocks noChangeArrowheads="1"/>
          </p:cNvSpPr>
          <p:nvPr/>
        </p:nvSpPr>
        <p:spPr bwMode="auto">
          <a:xfrm>
            <a:off x="3508704" y="1357550"/>
            <a:ext cx="1977826" cy="1248699"/>
          </a:xfrm>
          <a:prstGeom prst="rect">
            <a:avLst/>
          </a:prstGeom>
          <a:solidFill>
            <a:srgbClr val="FFFFFF"/>
          </a:solidFill>
          <a:ln w="9525">
            <a:solidFill>
              <a:srgbClr val="000000"/>
            </a:solidFill>
            <a:prstDash val="dash"/>
            <a:miter lim="800000"/>
            <a:headEnd/>
            <a:tailEnd/>
          </a:ln>
        </p:spPr>
        <p:txBody>
          <a:bodyPr/>
          <a:lstStyle/>
          <a:p>
            <a:pPr algn="just"/>
            <a:r>
              <a:rPr lang="zh-CN" altLang="en-US" dirty="0">
                <a:latin typeface="SimSun" panose="02010600030101010101" pitchFamily="2" charset="-122"/>
                <a:ea typeface="SimSun" panose="02010600030101010101" pitchFamily="2" charset="-122"/>
              </a:rPr>
              <a:t>评价一个程序或系统的特性或能力并确定是否达到预期的结果</a:t>
            </a:r>
          </a:p>
        </p:txBody>
      </p:sp>
      <p:sp>
        <p:nvSpPr>
          <p:cNvPr id="30728" name="Rectangle 7"/>
          <p:cNvSpPr>
            <a:spLocks noChangeArrowheads="1"/>
          </p:cNvSpPr>
          <p:nvPr/>
        </p:nvSpPr>
        <p:spPr bwMode="auto">
          <a:xfrm>
            <a:off x="3480874" y="2917216"/>
            <a:ext cx="2197157" cy="976033"/>
          </a:xfrm>
          <a:prstGeom prst="rect">
            <a:avLst/>
          </a:prstGeom>
          <a:solidFill>
            <a:srgbClr val="FFFFFF"/>
          </a:solidFill>
          <a:ln w="9525">
            <a:solidFill>
              <a:srgbClr val="000000"/>
            </a:solidFill>
            <a:prstDash val="dash"/>
            <a:miter lim="800000"/>
            <a:headEnd/>
            <a:tailEnd/>
          </a:ln>
        </p:spPr>
        <p:txBody>
          <a:bodyPr/>
          <a:lstStyle/>
          <a:p>
            <a:pPr algn="just"/>
            <a:r>
              <a:rPr lang="zh-CN" altLang="en-US">
                <a:solidFill>
                  <a:srgbClr val="000000"/>
                </a:solidFill>
                <a:latin typeface="SimSun" panose="02010600030101010101" pitchFamily="2" charset="-122"/>
                <a:ea typeface="SimSun" panose="02010600030101010101" pitchFamily="2" charset="-122"/>
              </a:rPr>
              <a:t>测试是为发现错误而针对某个程序或系统的执行过程</a:t>
            </a:r>
            <a:endParaRPr lang="zh-CN" altLang="en-US">
              <a:latin typeface="SimSun" panose="02010600030101010101" pitchFamily="2" charset="-122"/>
              <a:ea typeface="SimSun" panose="02010600030101010101" pitchFamily="2" charset="-122"/>
            </a:endParaRPr>
          </a:p>
        </p:txBody>
      </p:sp>
      <p:sp>
        <p:nvSpPr>
          <p:cNvPr id="30729" name="Text Box 8"/>
          <p:cNvSpPr txBox="1">
            <a:spLocks noChangeArrowheads="1"/>
          </p:cNvSpPr>
          <p:nvPr/>
        </p:nvSpPr>
        <p:spPr bwMode="auto">
          <a:xfrm>
            <a:off x="246984" y="1964174"/>
            <a:ext cx="539511" cy="1604532"/>
          </a:xfrm>
          <a:prstGeom prst="rect">
            <a:avLst/>
          </a:prstGeom>
          <a:noFill/>
          <a:ln w="9525">
            <a:noFill/>
            <a:miter lim="800000"/>
            <a:headEnd/>
            <a:tailEnd/>
          </a:ln>
        </p:spPr>
        <p:txBody>
          <a:bodyPr/>
          <a:lstStyle/>
          <a:p>
            <a:pPr algn="just"/>
            <a:r>
              <a:rPr lang="zh-CN" altLang="en-US" sz="2000" b="1" dirty="0">
                <a:latin typeface="Microsoft YaHei" panose="020B0503020204020204" pitchFamily="34" charset="-122"/>
                <a:ea typeface="Microsoft YaHei" panose="020B0503020204020204" pitchFamily="34" charset="-122"/>
              </a:rPr>
              <a:t>软件测试</a:t>
            </a:r>
          </a:p>
        </p:txBody>
      </p:sp>
      <p:sp>
        <p:nvSpPr>
          <p:cNvPr id="30730" name="Rectangle 9"/>
          <p:cNvSpPr>
            <a:spLocks noChangeArrowheads="1"/>
          </p:cNvSpPr>
          <p:nvPr/>
        </p:nvSpPr>
        <p:spPr bwMode="auto">
          <a:xfrm>
            <a:off x="1033824" y="1609183"/>
            <a:ext cx="1865409" cy="745434"/>
          </a:xfrm>
          <a:prstGeom prst="rect">
            <a:avLst/>
          </a:prstGeom>
          <a:solidFill>
            <a:srgbClr val="FFFFFF"/>
          </a:solidFill>
          <a:ln w="9525">
            <a:solidFill>
              <a:srgbClr val="000000"/>
            </a:solidFill>
            <a:prstDash val="dash"/>
            <a:miter lim="800000"/>
            <a:headEnd/>
            <a:tailEnd/>
          </a:ln>
        </p:spPr>
        <p:txBody>
          <a:bodyPr lIns="11430" rIns="11430"/>
          <a:lstStyle/>
          <a:p>
            <a:pPr algn="ctr"/>
            <a:r>
              <a:rPr lang="zh-CN" altLang="en-US" b="1" dirty="0">
                <a:solidFill>
                  <a:srgbClr val="0000FF"/>
                </a:solidFill>
                <a:latin typeface="SimSun" panose="02010600030101010101" pitchFamily="2" charset="-122"/>
                <a:ea typeface="SimSun" panose="02010600030101010101" pitchFamily="2" charset="-122"/>
              </a:rPr>
              <a:t>正向思维</a:t>
            </a:r>
            <a:r>
              <a:rPr lang="zh-CN" altLang="en-US" dirty="0">
                <a:solidFill>
                  <a:srgbClr val="0000FF"/>
                </a:solidFill>
                <a:latin typeface="SimSun" panose="02010600030101010101" pitchFamily="2" charset="-122"/>
                <a:ea typeface="SimSun" panose="02010600030101010101" pitchFamily="2" charset="-122"/>
              </a:rPr>
              <a:t>－</a:t>
            </a:r>
          </a:p>
          <a:p>
            <a:pPr algn="ctr"/>
            <a:r>
              <a:rPr lang="zh-CN" altLang="en-US" dirty="0">
                <a:solidFill>
                  <a:srgbClr val="008000"/>
                </a:solidFill>
                <a:latin typeface="SimSun" panose="02010600030101010101" pitchFamily="2" charset="-122"/>
                <a:ea typeface="SimSun" panose="02010600030101010101" pitchFamily="2" charset="-122"/>
              </a:rPr>
              <a:t>验证软件正常工作</a:t>
            </a:r>
          </a:p>
        </p:txBody>
      </p:sp>
      <p:sp>
        <p:nvSpPr>
          <p:cNvPr id="30731" name="Rectangle 10"/>
          <p:cNvSpPr>
            <a:spLocks noChangeArrowheads="1"/>
          </p:cNvSpPr>
          <p:nvPr/>
        </p:nvSpPr>
        <p:spPr bwMode="auto">
          <a:xfrm>
            <a:off x="1020666" y="3032516"/>
            <a:ext cx="1797605" cy="745434"/>
          </a:xfrm>
          <a:prstGeom prst="rect">
            <a:avLst/>
          </a:prstGeom>
          <a:solidFill>
            <a:srgbClr val="FFFFFF"/>
          </a:solidFill>
          <a:ln w="9525">
            <a:solidFill>
              <a:srgbClr val="000000"/>
            </a:solidFill>
            <a:prstDash val="dash"/>
            <a:miter lim="800000"/>
            <a:headEnd/>
            <a:tailEnd/>
          </a:ln>
        </p:spPr>
        <p:txBody>
          <a:bodyPr lIns="11430" rIns="11430"/>
          <a:lstStyle/>
          <a:p>
            <a:pPr algn="ctr"/>
            <a:r>
              <a:rPr lang="zh-CN" altLang="en-US" b="1" dirty="0">
                <a:solidFill>
                  <a:srgbClr val="0000FF"/>
                </a:solidFill>
                <a:latin typeface="SimSun" panose="02010600030101010101" pitchFamily="2" charset="-122"/>
                <a:ea typeface="SimSun" panose="02010600030101010101" pitchFamily="2" charset="-122"/>
              </a:rPr>
              <a:t>逆向思维</a:t>
            </a:r>
            <a:r>
              <a:rPr lang="zh-CN" altLang="en-US" dirty="0">
                <a:solidFill>
                  <a:srgbClr val="0000FF"/>
                </a:solidFill>
                <a:latin typeface="SimSun" panose="02010600030101010101" pitchFamily="2" charset="-122"/>
                <a:ea typeface="SimSun" panose="02010600030101010101" pitchFamily="2" charset="-122"/>
              </a:rPr>
              <a:t>－</a:t>
            </a:r>
          </a:p>
          <a:p>
            <a:pPr algn="ctr"/>
            <a:r>
              <a:rPr lang="zh-CN" altLang="en-US" b="1" dirty="0">
                <a:solidFill>
                  <a:srgbClr val="FF6600"/>
                </a:solidFill>
                <a:latin typeface="SimSun" panose="02010600030101010101" pitchFamily="2" charset="-122"/>
                <a:ea typeface="SimSun" panose="02010600030101010101" pitchFamily="2" charset="-122"/>
              </a:rPr>
              <a:t>假定软件有错误</a:t>
            </a:r>
          </a:p>
        </p:txBody>
      </p:sp>
      <p:sp>
        <p:nvSpPr>
          <p:cNvPr id="30732" name="AutoShape 11"/>
          <p:cNvSpPr>
            <a:spLocks/>
          </p:cNvSpPr>
          <p:nvPr/>
        </p:nvSpPr>
        <p:spPr bwMode="auto">
          <a:xfrm>
            <a:off x="638417" y="1982557"/>
            <a:ext cx="344369" cy="1424646"/>
          </a:xfrm>
          <a:prstGeom prst="leftBrace">
            <a:avLst>
              <a:gd name="adj1" fmla="val 30139"/>
              <a:gd name="adj2" fmla="val 50000"/>
            </a:avLst>
          </a:prstGeom>
          <a:noFill/>
          <a:ln w="9525">
            <a:solidFill>
              <a:srgbClr val="000000"/>
            </a:solidFill>
            <a:round/>
            <a:headEnd/>
            <a:tailEnd/>
          </a:ln>
        </p:spPr>
        <p:txBody>
          <a:bodyPr/>
          <a:lstStyle/>
          <a:p>
            <a:endParaRPr lang="zh-CN" altLang="en-US" sz="1350"/>
          </a:p>
        </p:txBody>
      </p:sp>
      <p:cxnSp>
        <p:nvCxnSpPr>
          <p:cNvPr id="30733" name="AutoShape 12"/>
          <p:cNvCxnSpPr>
            <a:cxnSpLocks noChangeShapeType="1"/>
            <a:stCxn id="30730" idx="3"/>
            <a:endCxn id="30727" idx="1"/>
          </p:cNvCxnSpPr>
          <p:nvPr/>
        </p:nvCxnSpPr>
        <p:spPr bwMode="auto">
          <a:xfrm>
            <a:off x="2899233" y="1981900"/>
            <a:ext cx="609471" cy="0"/>
          </a:xfrm>
          <a:prstGeom prst="straightConnector1">
            <a:avLst/>
          </a:prstGeom>
          <a:noFill/>
          <a:ln w="9525">
            <a:solidFill>
              <a:srgbClr val="000000"/>
            </a:solidFill>
            <a:prstDash val="dash"/>
            <a:round/>
            <a:headEnd/>
            <a:tailEnd type="triangle" w="med" len="med"/>
          </a:ln>
        </p:spPr>
      </p:cxnSp>
      <p:cxnSp>
        <p:nvCxnSpPr>
          <p:cNvPr id="30734" name="AutoShape 13"/>
          <p:cNvCxnSpPr>
            <a:cxnSpLocks noChangeShapeType="1"/>
            <a:stCxn id="30731" idx="3"/>
            <a:endCxn id="30728" idx="1"/>
          </p:cNvCxnSpPr>
          <p:nvPr/>
        </p:nvCxnSpPr>
        <p:spPr bwMode="auto">
          <a:xfrm>
            <a:off x="2818271" y="3405233"/>
            <a:ext cx="662603" cy="0"/>
          </a:xfrm>
          <a:prstGeom prst="straightConnector1">
            <a:avLst/>
          </a:prstGeom>
          <a:noFill/>
          <a:ln w="9525">
            <a:solidFill>
              <a:srgbClr val="000000"/>
            </a:solidFill>
            <a:prstDash val="dash"/>
            <a:round/>
            <a:headEnd/>
            <a:tailEnd type="triangle" w="med" len="med"/>
          </a:ln>
        </p:spPr>
      </p:cxnSp>
      <p:sp>
        <p:nvSpPr>
          <p:cNvPr id="30735" name="Rectangle 14"/>
          <p:cNvSpPr>
            <a:spLocks noChangeArrowheads="1"/>
          </p:cNvSpPr>
          <p:nvPr/>
        </p:nvSpPr>
        <p:spPr bwMode="auto">
          <a:xfrm>
            <a:off x="6109160" y="1467865"/>
            <a:ext cx="2338265" cy="1010343"/>
          </a:xfrm>
          <a:prstGeom prst="rect">
            <a:avLst/>
          </a:prstGeom>
          <a:solidFill>
            <a:srgbClr val="FFFFFF"/>
          </a:solidFill>
          <a:ln w="9525">
            <a:solidFill>
              <a:srgbClr val="000000"/>
            </a:solidFill>
            <a:prstDash val="dash"/>
            <a:miter lim="800000"/>
            <a:headEnd/>
            <a:tailEnd/>
          </a:ln>
        </p:spPr>
        <p:txBody>
          <a:bodyPr/>
          <a:lstStyle/>
          <a:p>
            <a:pPr algn="just"/>
            <a:r>
              <a:rPr lang="zh-CN" altLang="en-US" dirty="0">
                <a:solidFill>
                  <a:srgbClr val="000000"/>
                </a:solidFill>
                <a:latin typeface="SimSun" panose="02010600030101010101" pitchFamily="2" charset="-122"/>
                <a:ea typeface="SimSun" panose="02010600030101010101" pitchFamily="2" charset="-122"/>
              </a:rPr>
              <a:t>在设计规定的环境下运行软件的所有功能，直至全部通过</a:t>
            </a:r>
            <a:endParaRPr lang="zh-CN" altLang="en-US" dirty="0">
              <a:latin typeface="SimSun" panose="02010600030101010101" pitchFamily="2" charset="-122"/>
              <a:ea typeface="SimSun" panose="02010600030101010101" pitchFamily="2" charset="-122"/>
            </a:endParaRPr>
          </a:p>
        </p:txBody>
      </p:sp>
      <p:cxnSp>
        <p:nvCxnSpPr>
          <p:cNvPr id="30736" name="AutoShape 15"/>
          <p:cNvCxnSpPr>
            <a:cxnSpLocks noChangeShapeType="1"/>
            <a:stCxn id="30727" idx="3"/>
            <a:endCxn id="30735" idx="1"/>
          </p:cNvCxnSpPr>
          <p:nvPr/>
        </p:nvCxnSpPr>
        <p:spPr bwMode="auto">
          <a:xfrm flipV="1">
            <a:off x="5486530" y="1973037"/>
            <a:ext cx="622630" cy="8863"/>
          </a:xfrm>
          <a:prstGeom prst="straightConnector1">
            <a:avLst/>
          </a:prstGeom>
          <a:noFill/>
          <a:ln w="9525">
            <a:solidFill>
              <a:srgbClr val="000000"/>
            </a:solidFill>
            <a:prstDash val="dash"/>
            <a:round/>
            <a:headEnd/>
            <a:tailEnd type="triangle" w="med" len="med"/>
          </a:ln>
        </p:spPr>
      </p:cxnSp>
      <p:cxnSp>
        <p:nvCxnSpPr>
          <p:cNvPr id="30737" name="AutoShape 16"/>
          <p:cNvCxnSpPr>
            <a:cxnSpLocks noChangeShapeType="1"/>
            <a:stCxn id="30728" idx="3"/>
            <a:endCxn id="30724" idx="1"/>
          </p:cNvCxnSpPr>
          <p:nvPr/>
        </p:nvCxnSpPr>
        <p:spPr bwMode="auto">
          <a:xfrm flipV="1">
            <a:off x="5678031" y="3403270"/>
            <a:ext cx="431129" cy="1963"/>
          </a:xfrm>
          <a:prstGeom prst="straightConnector1">
            <a:avLst/>
          </a:prstGeom>
          <a:noFill/>
          <a:ln w="9525">
            <a:solidFill>
              <a:srgbClr val="000000"/>
            </a:solidFill>
            <a:prstDash val="dash"/>
            <a:round/>
            <a:headEnd/>
            <a:tailEnd type="triangle" w="med" len="med"/>
          </a:ln>
        </p:spPr>
      </p:cxnSp>
      <p:sp>
        <p:nvSpPr>
          <p:cNvPr id="30724" name="Rectangle 17"/>
          <p:cNvSpPr>
            <a:spLocks noChangeArrowheads="1"/>
          </p:cNvSpPr>
          <p:nvPr/>
        </p:nvSpPr>
        <p:spPr bwMode="auto">
          <a:xfrm>
            <a:off x="6109160" y="2917216"/>
            <a:ext cx="2787856" cy="972107"/>
          </a:xfrm>
          <a:prstGeom prst="rect">
            <a:avLst/>
          </a:prstGeom>
          <a:solidFill>
            <a:srgbClr val="FFFFFF"/>
          </a:solidFill>
          <a:ln w="9525">
            <a:solidFill>
              <a:srgbClr val="000000"/>
            </a:solidFill>
            <a:prstDash val="dash"/>
            <a:miter lim="800000"/>
            <a:headEnd/>
            <a:tailEnd/>
          </a:ln>
        </p:spPr>
        <p:txBody>
          <a:bodyPr/>
          <a:lstStyle/>
          <a:p>
            <a:pPr algn="just"/>
            <a:r>
              <a:rPr lang="zh-CN" altLang="en-US" dirty="0">
                <a:solidFill>
                  <a:srgbClr val="000000"/>
                </a:solidFill>
                <a:latin typeface="SimSun" panose="02010600030101010101" pitchFamily="2" charset="-122"/>
                <a:ea typeface="SimSun" panose="02010600030101010101" pitchFamily="2" charset="-122"/>
              </a:rPr>
              <a:t>寻找容易犯错误的地方和系统的薄弱环节，试图破坏系统，直至找不出问题</a:t>
            </a:r>
            <a:endParaRPr lang="zh-CN" alt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8873169"/>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1.3.3 </a:t>
            </a:r>
            <a:r>
              <a:rPr lang="zh-CN" altLang="en-US" sz="4500" b="1" dirty="0">
                <a:ln w="19050">
                  <a:noFill/>
                </a:ln>
                <a:solidFill>
                  <a:srgbClr val="FFFFFF"/>
                </a:solidFill>
                <a:latin typeface="微软雅黑" panose="020B0503020204020204" charset="-122"/>
                <a:ea typeface="微软雅黑" panose="020B0503020204020204" charset="-122"/>
              </a:rPr>
              <a:t>软件测试的定义</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147867216"/>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823" y="281740"/>
            <a:ext cx="4536504" cy="583574"/>
          </a:xfrm>
        </p:spPr>
        <p:txBody>
          <a:bodyPr/>
          <a:lstStyle/>
          <a:p>
            <a:r>
              <a:rPr kumimoji="1" lang="zh-CN" altLang="en-US" dirty="0">
                <a:latin typeface="微软雅黑" panose="020B0503020204020204" pitchFamily="34" charset="-122"/>
                <a:ea typeface="微软雅黑" panose="020B0503020204020204" pitchFamily="34" charset="-122"/>
              </a:rPr>
              <a:t>什么是软件测试？</a:t>
            </a:r>
          </a:p>
        </p:txBody>
      </p:sp>
      <p:sp>
        <p:nvSpPr>
          <p:cNvPr id="5" name="Rectangle 3"/>
          <p:cNvSpPr txBox="1">
            <a:spLocks noChangeArrowheads="1"/>
          </p:cNvSpPr>
          <p:nvPr/>
        </p:nvSpPr>
        <p:spPr bwMode="auto">
          <a:xfrm>
            <a:off x="736445" y="1437485"/>
            <a:ext cx="5086350" cy="256981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检查、检验 </a:t>
            </a:r>
            <a:r>
              <a:rPr lang="en-US" altLang="zh-CN" sz="2000" kern="0" dirty="0">
                <a:latin typeface="Microsoft YaHei" panose="020B0503020204020204" pitchFamily="34" charset="-122"/>
                <a:ea typeface="Microsoft YaHei" panose="020B0503020204020204" pitchFamily="34" charset="-122"/>
              </a:rPr>
              <a:t>Check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验证软件能否正常运行？</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发现问题 </a:t>
            </a:r>
            <a:r>
              <a:rPr lang="en-US" altLang="zh-CN" sz="2000" kern="0" dirty="0">
                <a:latin typeface="Microsoft YaHei" panose="020B0503020204020204" pitchFamily="34" charset="-122"/>
                <a:ea typeface="Microsoft YaHei" panose="020B0503020204020204" pitchFamily="34" charset="-122"/>
              </a:rPr>
              <a:t>Detect error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证明是对的 </a:t>
            </a:r>
            <a:r>
              <a:rPr lang="en-US" altLang="zh-CN" sz="2000" kern="0" dirty="0">
                <a:latin typeface="Microsoft YaHei" panose="020B0503020204020204" pitchFamily="34" charset="-122"/>
                <a:ea typeface="Microsoft YaHei" panose="020B0503020204020204" pitchFamily="34" charset="-122"/>
              </a:rPr>
              <a:t>Correction proof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质量评估 </a:t>
            </a:r>
            <a:r>
              <a:rPr lang="en-US" altLang="zh-CN" sz="2000" kern="0" dirty="0">
                <a:latin typeface="Microsoft YaHei" panose="020B0503020204020204" pitchFamily="34" charset="-122"/>
                <a:ea typeface="Microsoft YaHei" panose="020B0503020204020204" pitchFamily="34" charset="-122"/>
              </a:rPr>
              <a:t>Quality evaluation </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a:p>
            <a:pPr marL="257175" indent="-257175" defTabSz="685800" eaLnBrk="0" fontAlgn="base" hangingPunct="0">
              <a:lnSpc>
                <a:spcPct val="120000"/>
              </a:lnSpc>
              <a:spcBef>
                <a:spcPct val="20000"/>
              </a:spcBef>
              <a:spcAft>
                <a:spcPct val="0"/>
              </a:spcAft>
              <a:buFontTx/>
              <a:buChar char="•"/>
              <a:defRPr/>
            </a:pPr>
            <a:r>
              <a:rPr lang="zh-CN" altLang="en-US" sz="2000" kern="0" dirty="0">
                <a:latin typeface="Microsoft YaHei" panose="020B0503020204020204" pitchFamily="34" charset="-122"/>
                <a:ea typeface="Microsoft YaHei" panose="020B0503020204020204" pitchFamily="34" charset="-122"/>
              </a:rPr>
              <a:t>质量保证 </a:t>
            </a:r>
            <a:r>
              <a:rPr lang="en-US" altLang="zh-CN" sz="2000" kern="0" dirty="0">
                <a:latin typeface="Microsoft YaHei" panose="020B0503020204020204" pitchFamily="34" charset="-122"/>
                <a:ea typeface="Microsoft YaHei" panose="020B0503020204020204" pitchFamily="34" charset="-122"/>
              </a:rPr>
              <a:t>Quality  Assurance</a:t>
            </a:r>
            <a:r>
              <a:rPr lang="zh-CN" altLang="en-US" sz="2000" kern="0" dirty="0">
                <a:latin typeface="Microsoft YaHei" panose="020B0503020204020204" pitchFamily="34" charset="-122"/>
                <a:ea typeface="Microsoft YaHei" panose="020B0503020204020204" pitchFamily="34" charset="-122"/>
              </a:rPr>
              <a:t>？</a:t>
            </a:r>
            <a:endParaRPr lang="en-US" altLang="zh-CN" sz="2000" kern="0" dirty="0">
              <a:latin typeface="Microsoft YaHei" panose="020B0503020204020204" pitchFamily="34" charset="-122"/>
              <a:ea typeface="Microsoft YaHei" panose="020B0503020204020204" pitchFamily="34" charset="-122"/>
            </a:endParaRPr>
          </a:p>
        </p:txBody>
      </p:sp>
      <p:pic>
        <p:nvPicPr>
          <p:cNvPr id="263170" name="Picture 2" descr="http://www.buzzle.com/img/articleImages/307413-10314-5.jpg"/>
          <p:cNvPicPr>
            <a:picLocks noChangeAspect="1" noChangeArrowheads="1"/>
          </p:cNvPicPr>
          <p:nvPr/>
        </p:nvPicPr>
        <p:blipFill>
          <a:blip r:embed="rId2" cstate="print"/>
          <a:srcRect/>
          <a:stretch>
            <a:fillRect/>
          </a:stretch>
        </p:blipFill>
        <p:spPr bwMode="auto">
          <a:xfrm>
            <a:off x="6184056" y="1387134"/>
            <a:ext cx="2959944" cy="2670516"/>
          </a:xfrm>
          <a:prstGeom prst="rect">
            <a:avLst/>
          </a:prstGeom>
          <a:noFill/>
        </p:spPr>
      </p:pic>
    </p:spTree>
    <p:extLst>
      <p:ext uri="{BB962C8B-B14F-4D97-AF65-F5344CB8AC3E}">
        <p14:creationId xmlns:p14="http://schemas.microsoft.com/office/powerpoint/2010/main" val="35745204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up)">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up)">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up)">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up)">
                                      <p:cBhvr>
                                        <p:cTn id="22" dur="10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up)">
                                      <p:cBhvr>
                                        <p:cTn id="27"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1" y="246256"/>
            <a:ext cx="6745325" cy="667941"/>
          </a:xfrm>
        </p:spPr>
        <p:txBody>
          <a:bodyPr/>
          <a:lstStyle/>
          <a:p>
            <a:r>
              <a:rPr kumimoji="1" lang="zh-CN" altLang="en-US" dirty="0">
                <a:latin typeface="微软雅黑" panose="020B0503020204020204" pitchFamily="34" charset="-122"/>
                <a:ea typeface="微软雅黑" panose="020B0503020204020204" pitchFamily="34" charset="-122"/>
              </a:rPr>
              <a:t>软件测试 </a:t>
            </a:r>
            <a:r>
              <a:rPr kumimoji="1" lang="en-US" altLang="zh-CN" dirty="0">
                <a:latin typeface="微软雅黑" panose="020B0503020204020204" pitchFamily="34" charset="-122"/>
                <a:ea typeface="微软雅黑" panose="020B0503020204020204" pitchFamily="34" charset="-122"/>
              </a:rPr>
              <a:t>IEEE/ ISO29119</a:t>
            </a:r>
            <a:r>
              <a:rPr kumimoji="1" lang="zh-CN" altLang="en-US" dirty="0">
                <a:latin typeface="微软雅黑" panose="020B0503020204020204" pitchFamily="34" charset="-122"/>
                <a:ea typeface="微软雅黑" panose="020B0503020204020204" pitchFamily="34" charset="-122"/>
              </a:rPr>
              <a:t>的定义</a:t>
            </a:r>
          </a:p>
        </p:txBody>
      </p:sp>
      <p:sp>
        <p:nvSpPr>
          <p:cNvPr id="2" name="矩形 1">
            <a:extLst>
              <a:ext uri="{FF2B5EF4-FFF2-40B4-BE49-F238E27FC236}">
                <a16:creationId xmlns:a16="http://schemas.microsoft.com/office/drawing/2014/main" id="{4FCBB8EE-1913-56C7-8124-97916C62E79F}"/>
              </a:ext>
            </a:extLst>
          </p:cNvPr>
          <p:cNvSpPr/>
          <p:nvPr/>
        </p:nvSpPr>
        <p:spPr>
          <a:xfrm>
            <a:off x="776046" y="1154823"/>
            <a:ext cx="7282104" cy="1894108"/>
          </a:xfrm>
          <a:prstGeom prst="rect">
            <a:avLst/>
          </a:prstGeom>
        </p:spPr>
        <p:txBody>
          <a:bodyPr wrap="square">
            <a:spAutoFit/>
          </a:bodyPr>
          <a:lstStyle/>
          <a:p>
            <a:pPr marL="257175" indent="-257175" eaLnBrk="0" hangingPunct="0">
              <a:lnSpc>
                <a:spcPct val="130000"/>
              </a:lnSpc>
              <a:spcBef>
                <a:spcPct val="20000"/>
              </a:spcBef>
              <a:buClr>
                <a:schemeClr val="accent1">
                  <a:lumMod val="50000"/>
                </a:schemeClr>
              </a:buClr>
              <a:buSzPct val="90000"/>
              <a:buFont typeface="Wingdings" charset="2"/>
              <a:buChar char="p"/>
              <a:defRPr/>
            </a:pPr>
            <a:r>
              <a:rPr lang="en-US" altLang="zh-CN" sz="2000" dirty="0">
                <a:ea typeface="楷体"/>
                <a:cs typeface="楷体"/>
              </a:rPr>
              <a:t>An activity in which a system or component is executed under </a:t>
            </a:r>
            <a:r>
              <a:rPr lang="en-US" altLang="zh-CN" sz="2000" b="1" dirty="0">
                <a:ea typeface="楷体"/>
                <a:cs typeface="楷体"/>
              </a:rPr>
              <a:t>specified conditions</a:t>
            </a:r>
            <a:r>
              <a:rPr lang="en-US" altLang="zh-CN" sz="2000" dirty="0">
                <a:ea typeface="楷体"/>
                <a:cs typeface="楷体"/>
              </a:rPr>
              <a:t>, the results are observed or</a:t>
            </a:r>
            <a:r>
              <a:rPr lang="zh-CN" altLang="en-US" sz="2000" dirty="0">
                <a:ea typeface="楷体"/>
                <a:cs typeface="楷体"/>
              </a:rPr>
              <a:t> </a:t>
            </a:r>
            <a:r>
              <a:rPr lang="en-US" altLang="zh-CN" sz="2000" dirty="0">
                <a:ea typeface="楷体"/>
                <a:cs typeface="楷体"/>
              </a:rPr>
              <a:t>recorded, and an </a:t>
            </a:r>
            <a:r>
              <a:rPr lang="en-US" altLang="zh-CN" sz="2000" b="1" dirty="0">
                <a:ea typeface="楷体"/>
                <a:cs typeface="楷体"/>
              </a:rPr>
              <a:t>evaluation i</a:t>
            </a:r>
            <a:r>
              <a:rPr lang="en-US" altLang="zh-CN" sz="2000" dirty="0">
                <a:ea typeface="楷体"/>
                <a:cs typeface="楷体"/>
              </a:rPr>
              <a:t>s made of some aspect of the system or component. </a:t>
            </a:r>
          </a:p>
          <a:p>
            <a:pPr algn="r" eaLnBrk="0" hangingPunct="0">
              <a:lnSpc>
                <a:spcPct val="130000"/>
              </a:lnSpc>
              <a:spcBef>
                <a:spcPct val="20000"/>
              </a:spcBef>
              <a:buClr>
                <a:schemeClr val="accent1">
                  <a:lumMod val="50000"/>
                </a:schemeClr>
              </a:buClr>
              <a:buSzPct val="90000"/>
              <a:defRPr/>
            </a:pPr>
            <a:r>
              <a:rPr lang="en-US" altLang="zh-CN" sz="1350" dirty="0">
                <a:ea typeface="楷体"/>
                <a:cs typeface="楷体"/>
              </a:rPr>
              <a:t>[ISO/IEC 24765, Systems &amp; Software Engineering Vocabulary] </a:t>
            </a:r>
          </a:p>
          <a:p>
            <a:pPr algn="r" eaLnBrk="0" hangingPunct="0">
              <a:lnSpc>
                <a:spcPct val="130000"/>
              </a:lnSpc>
              <a:spcBef>
                <a:spcPct val="20000"/>
              </a:spcBef>
              <a:buClr>
                <a:schemeClr val="accent1">
                  <a:lumMod val="50000"/>
                </a:schemeClr>
              </a:buClr>
              <a:buSzPct val="90000"/>
              <a:defRPr/>
            </a:pPr>
            <a:endParaRPr lang="en-US" altLang="zh-CN" sz="1350" dirty="0">
              <a:ea typeface="楷体"/>
              <a:cs typeface="楷体"/>
            </a:endParaRPr>
          </a:p>
        </p:txBody>
      </p:sp>
      <p:sp>
        <p:nvSpPr>
          <p:cNvPr id="3" name="文本框 2">
            <a:extLst>
              <a:ext uri="{FF2B5EF4-FFF2-40B4-BE49-F238E27FC236}">
                <a16:creationId xmlns:a16="http://schemas.microsoft.com/office/drawing/2014/main" id="{A35EFACE-E5F1-D0C1-E45C-993F51B952D6}"/>
              </a:ext>
            </a:extLst>
          </p:cNvPr>
          <p:cNvSpPr txBox="1"/>
          <p:nvPr/>
        </p:nvSpPr>
        <p:spPr>
          <a:xfrm>
            <a:off x="892098" y="3135311"/>
            <a:ext cx="7393257" cy="961225"/>
          </a:xfrm>
          <a:prstGeom prst="rect">
            <a:avLst/>
          </a:prstGeom>
          <a:noFill/>
        </p:spPr>
        <p:txBody>
          <a:bodyPr wrap="square">
            <a:spAutoFit/>
          </a:bodyPr>
          <a:lstStyle/>
          <a:p>
            <a:pPr>
              <a:lnSpc>
                <a:spcPct val="150000"/>
              </a:lnSpc>
              <a:buClr>
                <a:schemeClr val="accent1"/>
              </a:buClr>
              <a:buSzPct val="75000"/>
              <a:tabLst>
                <a:tab pos="428625" algn="l"/>
              </a:tabLst>
            </a:pPr>
            <a:r>
              <a:rPr lang="zh-CN" altLang="en-US" sz="2000" dirty="0">
                <a:latin typeface="Microsoft YaHei" panose="020B0503020204020204" pitchFamily="34" charset="-122"/>
                <a:ea typeface="Microsoft YaHei" panose="020B0503020204020204" pitchFamily="34" charset="-122"/>
              </a:rPr>
              <a:t>在</a:t>
            </a:r>
            <a:r>
              <a:rPr lang="zh-CN" altLang="en-US" sz="2000" b="1" dirty="0">
                <a:latin typeface="Microsoft YaHei" panose="020B0503020204020204" pitchFamily="34" charset="-122"/>
                <a:ea typeface="Microsoft YaHei" panose="020B0503020204020204" pitchFamily="34" charset="-122"/>
              </a:rPr>
              <a:t>特定的条件下</a:t>
            </a:r>
            <a:r>
              <a:rPr lang="zh-CN" altLang="en-US" sz="2000" dirty="0">
                <a:latin typeface="Microsoft YaHei" panose="020B0503020204020204" pitchFamily="34" charset="-122"/>
                <a:ea typeface="Microsoft YaHei" panose="020B0503020204020204" pitchFamily="34" charset="-122"/>
              </a:rPr>
              <a:t>运行系统或组件，观察或记录结果，对系统或组件的某个方面做出</a:t>
            </a:r>
            <a:r>
              <a:rPr lang="zh-CN" altLang="en-US" sz="2000" b="1" dirty="0">
                <a:latin typeface="Microsoft YaHei" panose="020B0503020204020204" pitchFamily="34" charset="-122"/>
                <a:ea typeface="Microsoft YaHei" panose="020B0503020204020204" pitchFamily="34" charset="-122"/>
              </a:rPr>
              <a:t>评价 </a:t>
            </a:r>
          </a:p>
        </p:txBody>
      </p:sp>
    </p:spTree>
    <p:extLst>
      <p:ext uri="{BB962C8B-B14F-4D97-AF65-F5344CB8AC3E}">
        <p14:creationId xmlns:p14="http://schemas.microsoft.com/office/powerpoint/2010/main" val="4040860187"/>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36781" y="246256"/>
            <a:ext cx="6745325" cy="667941"/>
          </a:xfrm>
        </p:spPr>
        <p:txBody>
          <a:bodyPr/>
          <a:lstStyle/>
          <a:p>
            <a:r>
              <a:rPr kumimoji="1" lang="zh-CN" altLang="en-US" dirty="0">
                <a:latin typeface="微软雅黑" panose="020B0503020204020204" pitchFamily="34" charset="-122"/>
                <a:ea typeface="微软雅黑" panose="020B0503020204020204" pitchFamily="34" charset="-122"/>
              </a:rPr>
              <a:t>软件测试 </a:t>
            </a:r>
            <a:r>
              <a:rPr kumimoji="1" lang="en-US" altLang="zh-CN" dirty="0">
                <a:latin typeface="微软雅黑" panose="020B0503020204020204" pitchFamily="34" charset="-122"/>
                <a:ea typeface="微软雅黑" panose="020B0503020204020204" pitchFamily="34" charset="-122"/>
              </a:rPr>
              <a:t>IEEE/ ISO29119</a:t>
            </a:r>
            <a:r>
              <a:rPr kumimoji="1" lang="zh-CN" altLang="en-US" dirty="0">
                <a:latin typeface="微软雅黑" panose="020B0503020204020204" pitchFamily="34" charset="-122"/>
                <a:ea typeface="微软雅黑" panose="020B0503020204020204" pitchFamily="34" charset="-122"/>
              </a:rPr>
              <a:t>的定义</a:t>
            </a:r>
            <a:r>
              <a:rPr kumimoji="1" lang="zh-CN" altLang="en-US" sz="2000" b="0" dirty="0">
                <a:latin typeface="微软雅黑" panose="020B0503020204020204" pitchFamily="34" charset="-122"/>
                <a:ea typeface="微软雅黑" panose="020B0503020204020204" pitchFamily="34" charset="-122"/>
              </a:rPr>
              <a:t> </a:t>
            </a:r>
            <a:r>
              <a:rPr kumimoji="1" lang="en-US" altLang="zh-CN" sz="2000" b="0" dirty="0">
                <a:latin typeface="微软雅黑" panose="020B0503020204020204" pitchFamily="34" charset="-122"/>
                <a:ea typeface="微软雅黑" panose="020B0503020204020204" pitchFamily="34" charset="-122"/>
              </a:rPr>
              <a:t>–</a:t>
            </a:r>
            <a:r>
              <a:rPr kumimoji="1" lang="zh-CN" altLang="en-US" sz="2000" b="0" dirty="0">
                <a:latin typeface="微软雅黑" panose="020B0503020204020204" pitchFamily="34" charset="-122"/>
                <a:ea typeface="微软雅黑" panose="020B0503020204020204" pitchFamily="34" charset="-122"/>
              </a:rPr>
              <a:t> 续</a:t>
            </a:r>
          </a:p>
        </p:txBody>
      </p:sp>
      <p:sp>
        <p:nvSpPr>
          <p:cNvPr id="31747" name="Rectangle 3"/>
          <p:cNvSpPr>
            <a:spLocks noChangeArrowheads="1"/>
          </p:cNvSpPr>
          <p:nvPr/>
        </p:nvSpPr>
        <p:spPr bwMode="auto">
          <a:xfrm>
            <a:off x="861956" y="1334532"/>
            <a:ext cx="7769087" cy="2069221"/>
          </a:xfrm>
          <a:prstGeom prst="rect">
            <a:avLst/>
          </a:prstGeom>
          <a:noFill/>
          <a:ln w="9525" algn="ctr">
            <a:noFill/>
            <a:miter lim="800000"/>
            <a:headEnd/>
            <a:tailEnd/>
          </a:ln>
        </p:spPr>
        <p:txBody>
          <a:bodyPr wrap="square" anchor="ctr">
            <a:spAutoFit/>
          </a:bodyPr>
          <a:lstStyle/>
          <a:p>
            <a:pPr marL="358775" indent="-358775">
              <a:lnSpc>
                <a:spcPct val="150000"/>
              </a:lnSpc>
              <a:buClr>
                <a:schemeClr val="accent1"/>
              </a:buClr>
              <a:buSzPct val="75000"/>
              <a:buFont typeface="Wingdings" pitchFamily="2" charset="2"/>
              <a:buChar char="p"/>
              <a:tabLst>
                <a:tab pos="428625" algn="l"/>
              </a:tabLst>
            </a:pPr>
            <a:r>
              <a:rPr lang="en-US" altLang="zh-CN" sz="2400" dirty="0">
                <a:ea typeface="楷体"/>
                <a:cs typeface="楷体"/>
              </a:rPr>
              <a:t>Testing is comparing what the test item does with what it is expected to do </a:t>
            </a:r>
            <a:endParaRPr lang="zh-CN" altLang="en-US" sz="2400" dirty="0">
              <a:ea typeface="楷体"/>
              <a:cs typeface="楷体"/>
            </a:endParaRPr>
          </a:p>
          <a:p>
            <a:pPr>
              <a:lnSpc>
                <a:spcPct val="150000"/>
              </a:lnSpc>
              <a:buClr>
                <a:schemeClr val="accent1"/>
              </a:buClr>
              <a:buSzPct val="75000"/>
              <a:tabLst>
                <a:tab pos="428625" algn="l"/>
              </a:tabLst>
            </a:pPr>
            <a:r>
              <a:rPr lang="zh-CN" altLang="en-US" sz="2000" dirty="0">
                <a:latin typeface="Microsoft YaHei" panose="020B0503020204020204" pitchFamily="34" charset="-122"/>
                <a:ea typeface="Microsoft YaHei" panose="020B0503020204020204" pitchFamily="34" charset="-122"/>
              </a:rPr>
              <a:t>分析某个</a:t>
            </a:r>
            <a:r>
              <a:rPr lang="zh-CN" altLang="en-US" sz="2000" b="1" dirty="0">
                <a:latin typeface="Microsoft YaHei" panose="020B0503020204020204" pitchFamily="34" charset="-122"/>
                <a:ea typeface="Microsoft YaHei" panose="020B0503020204020204" pitchFamily="34" charset="-122"/>
              </a:rPr>
              <a:t>软件项</a:t>
            </a:r>
            <a:r>
              <a:rPr lang="zh-CN" altLang="en-US" sz="2000" dirty="0">
                <a:latin typeface="Microsoft YaHei" panose="020B0503020204020204" pitchFamily="34" charset="-122"/>
                <a:ea typeface="Microsoft YaHei" panose="020B0503020204020204" pitchFamily="34" charset="-122"/>
              </a:rPr>
              <a:t>以发现</a:t>
            </a:r>
            <a:r>
              <a:rPr lang="zh-CN" altLang="en-US" sz="2000" b="1" dirty="0">
                <a:latin typeface="Microsoft YaHei" panose="020B0503020204020204" pitchFamily="34" charset="-122"/>
                <a:ea typeface="Microsoft YaHei" panose="020B0503020204020204" pitchFamily="34" charset="-122"/>
              </a:rPr>
              <a:t>现存的和要求的条件之差别</a:t>
            </a:r>
            <a:r>
              <a:rPr lang="zh-CN" altLang="en-US" sz="2000" dirty="0">
                <a:latin typeface="Microsoft YaHei" panose="020B0503020204020204" pitchFamily="34" charset="-122"/>
                <a:ea typeface="Microsoft YaHei" panose="020B0503020204020204" pitchFamily="34" charset="-122"/>
              </a:rPr>
              <a:t>（即错误）并</a:t>
            </a:r>
            <a:r>
              <a:rPr lang="zh-CN" altLang="en-US" sz="2000" dirty="0">
                <a:solidFill>
                  <a:srgbClr val="002060"/>
                </a:solidFill>
                <a:latin typeface="Microsoft YaHei" panose="020B0503020204020204" pitchFamily="34" charset="-122"/>
                <a:ea typeface="Microsoft YaHei" panose="020B0503020204020204" pitchFamily="34" charset="-122"/>
              </a:rPr>
              <a:t>评价</a:t>
            </a:r>
            <a:r>
              <a:rPr lang="zh-CN" altLang="en-US" sz="2000" dirty="0">
                <a:latin typeface="Microsoft YaHei" panose="020B0503020204020204" pitchFamily="34" charset="-122"/>
                <a:ea typeface="Microsoft YaHei" panose="020B0503020204020204" pitchFamily="34" charset="-122"/>
              </a:rPr>
              <a:t>此软件项的特性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103452"/>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软件测试</a:t>
            </a:r>
            <a:r>
              <a:rPr lang="zh-CN" altLang="en-US" dirty="0">
                <a:effectLst/>
              </a:rPr>
              <a:t>的价值</a:t>
            </a:r>
            <a:endParaRPr kumimoji="1" lang="zh-CN" altLang="en-US" dirty="0"/>
          </a:p>
        </p:txBody>
      </p:sp>
      <p:sp>
        <p:nvSpPr>
          <p:cNvPr id="3" name="矩形 2">
            <a:extLst>
              <a:ext uri="{FF2B5EF4-FFF2-40B4-BE49-F238E27FC236}">
                <a16:creationId xmlns:a16="http://schemas.microsoft.com/office/drawing/2014/main" id="{079BF8E8-2A7A-B074-C7A6-B77F624920F8}"/>
              </a:ext>
            </a:extLst>
          </p:cNvPr>
          <p:cNvSpPr/>
          <p:nvPr/>
        </p:nvSpPr>
        <p:spPr>
          <a:xfrm>
            <a:off x="747749" y="1289892"/>
            <a:ext cx="7891425" cy="2386423"/>
          </a:xfrm>
          <a:prstGeom prst="rect">
            <a:avLst/>
          </a:prstGeom>
        </p:spPr>
        <p:txBody>
          <a:bodyPr wrap="square">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全面评估产品质量，获得有关产品质量的全面、客观的信息</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发现问题，督促问题解决，提高产品质量</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持续提供质量反馈、及时揭示质量风险，有助于控制项目风险，提高构建的质量</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通过缺陷分析，获得缺陷模式，有助于缺陷预防</a:t>
            </a:r>
            <a:endParaRPr lang="en-US" altLang="zh-CN" sz="2000" dirty="0">
              <a:ea typeface="楷体"/>
            </a:endParaRPr>
          </a:p>
        </p:txBody>
      </p:sp>
    </p:spTree>
    <p:extLst>
      <p:ext uri="{BB962C8B-B14F-4D97-AF65-F5344CB8AC3E}">
        <p14:creationId xmlns:p14="http://schemas.microsoft.com/office/powerpoint/2010/main" val="219255430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FE66A16-128F-A9E8-271C-6BD8134306FA}"/>
              </a:ext>
            </a:extLst>
          </p:cNvPr>
          <p:cNvPicPr>
            <a:picLocks noChangeAspect="1"/>
          </p:cNvPicPr>
          <p:nvPr/>
        </p:nvPicPr>
        <p:blipFill>
          <a:blip r:embed="rId2"/>
          <a:stretch>
            <a:fillRect/>
          </a:stretch>
        </p:blipFill>
        <p:spPr>
          <a:xfrm>
            <a:off x="0" y="936277"/>
            <a:ext cx="6330398" cy="3799540"/>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id="{1CB6EF79-EBDC-F6EF-5589-905574F39E65}"/>
              </a:ext>
            </a:extLst>
          </p:cNvPr>
          <p:cNvSpPr>
            <a:spLocks noGrp="1"/>
          </p:cNvSpPr>
          <p:nvPr>
            <p:ph type="title"/>
          </p:nvPr>
        </p:nvSpPr>
        <p:spPr/>
        <p:txBody>
          <a:bodyPr/>
          <a:lstStyle/>
          <a:p>
            <a:r>
              <a:rPr kumimoji="1" lang="zh-CN" altLang="en-US" dirty="0"/>
              <a:t>从就业市场看软件测试</a:t>
            </a:r>
          </a:p>
        </p:txBody>
      </p:sp>
      <p:pic>
        <p:nvPicPr>
          <p:cNvPr id="5" name="图片 4">
            <a:extLst>
              <a:ext uri="{FF2B5EF4-FFF2-40B4-BE49-F238E27FC236}">
                <a16:creationId xmlns:a16="http://schemas.microsoft.com/office/drawing/2014/main" id="{47DE97DC-B088-297F-4C1F-86E98DFC449E}"/>
              </a:ext>
            </a:extLst>
          </p:cNvPr>
          <p:cNvPicPr>
            <a:picLocks noChangeAspect="1"/>
          </p:cNvPicPr>
          <p:nvPr/>
        </p:nvPicPr>
        <p:blipFill>
          <a:blip r:embed="rId3"/>
          <a:stretch>
            <a:fillRect/>
          </a:stretch>
        </p:blipFill>
        <p:spPr>
          <a:xfrm>
            <a:off x="2995391" y="1168169"/>
            <a:ext cx="6046838" cy="3335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506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charset="-122"/>
                <a:ea typeface="微软雅黑" panose="020B0503020204020204" charset="-122"/>
              </a:rPr>
              <a:t>1.3.4 </a:t>
            </a:r>
            <a:r>
              <a:rPr lang="zh-CN" altLang="en-US" sz="4500" b="1" dirty="0">
                <a:ln w="19050">
                  <a:noFill/>
                </a:ln>
                <a:solidFill>
                  <a:srgbClr val="FFFFFF"/>
                </a:solidFill>
                <a:latin typeface="微软雅黑" panose="020B0503020204020204" charset="-122"/>
                <a:ea typeface="微软雅黑" panose="020B0503020204020204" charset="-122"/>
              </a:rPr>
              <a:t>软件测试的其它观点</a:t>
            </a:r>
            <a:endParaRPr lang="en-US" altLang="zh-CN" sz="4500" b="1" dirty="0">
              <a:ln w="19050">
                <a:noFill/>
              </a:ln>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98030621"/>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从质量视角认知软件测试</a:t>
            </a:r>
          </a:p>
        </p:txBody>
      </p:sp>
      <p:sp>
        <p:nvSpPr>
          <p:cNvPr id="33795" name="Content Placeholder 2"/>
          <p:cNvSpPr>
            <a:spLocks noGrp="1"/>
          </p:cNvSpPr>
          <p:nvPr>
            <p:ph idx="4294967295"/>
          </p:nvPr>
        </p:nvSpPr>
        <p:spPr>
          <a:xfrm>
            <a:off x="495300" y="970714"/>
            <a:ext cx="7772400" cy="933458"/>
          </a:xfrm>
        </p:spPr>
        <p:txBody>
          <a:bodyPr>
            <a:normAutofit lnSpcReduction="10000"/>
          </a:bodyPr>
          <a:lstStyle/>
          <a:p>
            <a:pPr marL="0" indent="0" eaLnBrk="0" hangingPunct="0">
              <a:lnSpc>
                <a:spcPct val="150000"/>
              </a:lnSpc>
              <a:buClr>
                <a:schemeClr val="accent1">
                  <a:lumMod val="50000"/>
                </a:schemeClr>
              </a:buClr>
              <a:buSzPct val="90000"/>
              <a:buNone/>
              <a:defRPr/>
            </a:pPr>
            <a:r>
              <a:rPr lang="zh-CN" altLang="en-US" sz="2000" dirty="0">
                <a:ea typeface="楷体"/>
                <a:cs typeface="楷体"/>
              </a:rPr>
              <a:t>软件测试被认为是对软件</a:t>
            </a:r>
            <a:r>
              <a:rPr lang="zh-CN" altLang="en-US" sz="2000" b="1" u="sng" dirty="0">
                <a:solidFill>
                  <a:srgbClr val="3366FF"/>
                </a:solidFill>
                <a:ea typeface="楷体"/>
              </a:rPr>
              <a:t>质量进行全面</a:t>
            </a:r>
            <a:r>
              <a:rPr lang="zh-CN" altLang="en-US" sz="2000" b="1" u="sng" dirty="0">
                <a:solidFill>
                  <a:srgbClr val="3366FF"/>
                </a:solidFill>
                <a:ea typeface="楷体"/>
                <a:cs typeface="楷体"/>
              </a:rPr>
              <a:t>评估活动，给出质量信息，从而确定质量是否满足设计和用户的需求</a:t>
            </a:r>
            <a:r>
              <a:rPr lang="zh-CN" altLang="en-US" sz="2000" dirty="0">
                <a:ea typeface="楷体"/>
                <a:cs typeface="楷体"/>
              </a:rPr>
              <a:t>。</a:t>
            </a:r>
            <a:endParaRPr lang="en-US" altLang="zh-CN" sz="2000" dirty="0">
              <a:ea typeface="楷体"/>
              <a:cs typeface="楷体"/>
            </a:endParaRPr>
          </a:p>
        </p:txBody>
      </p:sp>
      <p:grpSp>
        <p:nvGrpSpPr>
          <p:cNvPr id="22" name="组合 21">
            <a:extLst>
              <a:ext uri="{FF2B5EF4-FFF2-40B4-BE49-F238E27FC236}">
                <a16:creationId xmlns:a16="http://schemas.microsoft.com/office/drawing/2014/main" id="{3A99FF2C-2901-08CF-518A-9244CF25E461}"/>
              </a:ext>
            </a:extLst>
          </p:cNvPr>
          <p:cNvGrpSpPr/>
          <p:nvPr/>
        </p:nvGrpSpPr>
        <p:grpSpPr>
          <a:xfrm>
            <a:off x="447958" y="2297151"/>
            <a:ext cx="2373301" cy="1635009"/>
            <a:chOff x="447958" y="2297151"/>
            <a:chExt cx="2373301" cy="1635009"/>
          </a:xfrm>
        </p:grpSpPr>
        <p:pic>
          <p:nvPicPr>
            <p:cNvPr id="3" name="图片 2">
              <a:extLst>
                <a:ext uri="{FF2B5EF4-FFF2-40B4-BE49-F238E27FC236}">
                  <a16:creationId xmlns:a16="http://schemas.microsoft.com/office/drawing/2014/main" id="{45B45151-B924-B616-7336-E6EEEA81F654}"/>
                </a:ext>
              </a:extLst>
            </p:cNvPr>
            <p:cNvPicPr>
              <a:picLocks noChangeAspect="1"/>
            </p:cNvPicPr>
            <p:nvPr/>
          </p:nvPicPr>
          <p:blipFill>
            <a:blip r:embed="rId3"/>
            <a:stretch>
              <a:fillRect/>
            </a:stretch>
          </p:blipFill>
          <p:spPr>
            <a:xfrm>
              <a:off x="447958" y="2297151"/>
              <a:ext cx="1032461" cy="1239800"/>
            </a:xfrm>
            <a:prstGeom prst="rect">
              <a:avLst/>
            </a:prstGeom>
          </p:spPr>
        </p:pic>
        <p:cxnSp>
          <p:nvCxnSpPr>
            <p:cNvPr id="6" name="直线箭头连接符 5">
              <a:extLst>
                <a:ext uri="{FF2B5EF4-FFF2-40B4-BE49-F238E27FC236}">
                  <a16:creationId xmlns:a16="http://schemas.microsoft.com/office/drawing/2014/main" id="{514172C2-6130-9495-C0AA-739D3C8E985C}"/>
                </a:ext>
              </a:extLst>
            </p:cNvPr>
            <p:cNvCxnSpPr>
              <a:cxnSpLocks/>
              <a:stCxn id="3" idx="3"/>
            </p:cNvCxnSpPr>
            <p:nvPr/>
          </p:nvCxnSpPr>
          <p:spPr>
            <a:xfrm>
              <a:off x="1480419" y="2917051"/>
              <a:ext cx="1340840"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9AA8132-2F7E-B2F2-558C-14D4F79E6FD0}"/>
                </a:ext>
              </a:extLst>
            </p:cNvPr>
            <p:cNvSpPr txBox="1"/>
            <p:nvPr/>
          </p:nvSpPr>
          <p:spPr>
            <a:xfrm>
              <a:off x="687020" y="3562828"/>
              <a:ext cx="646331" cy="369332"/>
            </a:xfrm>
            <a:prstGeom prst="rect">
              <a:avLst/>
            </a:prstGeom>
            <a:noFill/>
          </p:spPr>
          <p:txBody>
            <a:bodyPr wrap="none" rtlCol="0">
              <a:spAutoFit/>
            </a:bodyPr>
            <a:lstStyle/>
            <a:p>
              <a:r>
                <a:rPr kumimoji="1" lang="zh-CN" altLang="en-US" dirty="0">
                  <a:solidFill>
                    <a:schemeClr val="accent6"/>
                  </a:solidFill>
                  <a:latin typeface="Microsoft YaHei" panose="020B0503020204020204" pitchFamily="34" charset="-122"/>
                  <a:ea typeface="Microsoft YaHei" panose="020B0503020204020204" pitchFamily="34" charset="-122"/>
                </a:rPr>
                <a:t>用户</a:t>
              </a:r>
            </a:p>
          </p:txBody>
        </p:sp>
        <p:sp>
          <p:nvSpPr>
            <p:cNvPr id="15" name="文本框 14">
              <a:extLst>
                <a:ext uri="{FF2B5EF4-FFF2-40B4-BE49-F238E27FC236}">
                  <a16:creationId xmlns:a16="http://schemas.microsoft.com/office/drawing/2014/main" id="{844B0AEE-C708-387D-974F-97D7B694DB52}"/>
                </a:ext>
              </a:extLst>
            </p:cNvPr>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要求</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期望</a:t>
              </a:r>
            </a:p>
          </p:txBody>
        </p:sp>
      </p:grpSp>
      <p:grpSp>
        <p:nvGrpSpPr>
          <p:cNvPr id="27" name="组合 26">
            <a:extLst>
              <a:ext uri="{FF2B5EF4-FFF2-40B4-BE49-F238E27FC236}">
                <a16:creationId xmlns:a16="http://schemas.microsoft.com/office/drawing/2014/main" id="{F72BDA04-F489-9C5F-45BF-C3EFB84DB74E}"/>
              </a:ext>
            </a:extLst>
          </p:cNvPr>
          <p:cNvGrpSpPr/>
          <p:nvPr/>
        </p:nvGrpSpPr>
        <p:grpSpPr>
          <a:xfrm>
            <a:off x="2842913" y="2390911"/>
            <a:ext cx="2428124" cy="1052280"/>
            <a:chOff x="2842913" y="2390911"/>
            <a:chExt cx="2428124" cy="1052280"/>
          </a:xfrm>
        </p:grpSpPr>
        <p:sp>
          <p:nvSpPr>
            <p:cNvPr id="7" name="椭圆 6">
              <a:extLst>
                <a:ext uri="{FF2B5EF4-FFF2-40B4-BE49-F238E27FC236}">
                  <a16:creationId xmlns:a16="http://schemas.microsoft.com/office/drawing/2014/main" id="{21322409-8C5E-FDFD-0082-E4AED7A87873}"/>
                </a:ext>
              </a:extLst>
            </p:cNvPr>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质量</a:t>
              </a:r>
            </a:p>
          </p:txBody>
        </p:sp>
        <p:cxnSp>
          <p:nvCxnSpPr>
            <p:cNvPr id="10" name="直线箭头连接符 9">
              <a:extLst>
                <a:ext uri="{FF2B5EF4-FFF2-40B4-BE49-F238E27FC236}">
                  <a16:creationId xmlns:a16="http://schemas.microsoft.com/office/drawing/2014/main" id="{9BFBF5FA-2326-13F1-8B0D-C16E83A013BE}"/>
                </a:ext>
              </a:extLst>
            </p:cNvPr>
            <p:cNvCxnSpPr>
              <a:cxnSpLocks/>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16AC7BA-31F6-38DE-4EB3-08AC0DE45B4F}"/>
                </a:ext>
              </a:extLst>
            </p:cNvPr>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矛盾</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对立</a:t>
              </a:r>
            </a:p>
          </p:txBody>
        </p:sp>
      </p:grpSp>
      <p:grpSp>
        <p:nvGrpSpPr>
          <p:cNvPr id="4" name="组合 3">
            <a:extLst>
              <a:ext uri="{FF2B5EF4-FFF2-40B4-BE49-F238E27FC236}">
                <a16:creationId xmlns:a16="http://schemas.microsoft.com/office/drawing/2014/main" id="{219D7F80-11BA-1D5F-7F37-0124443FFCB6}"/>
              </a:ext>
            </a:extLst>
          </p:cNvPr>
          <p:cNvGrpSpPr/>
          <p:nvPr/>
        </p:nvGrpSpPr>
        <p:grpSpPr>
          <a:xfrm>
            <a:off x="5292068" y="2428971"/>
            <a:ext cx="2114700" cy="1451240"/>
            <a:chOff x="5292068" y="2428971"/>
            <a:chExt cx="2114700" cy="1451240"/>
          </a:xfrm>
        </p:grpSpPr>
        <p:cxnSp>
          <p:nvCxnSpPr>
            <p:cNvPr id="11" name="直线箭头连接符 10">
              <a:extLst>
                <a:ext uri="{FF2B5EF4-FFF2-40B4-BE49-F238E27FC236}">
                  <a16:creationId xmlns:a16="http://schemas.microsoft.com/office/drawing/2014/main" id="{F00A4421-56A6-D08B-FB18-1D02C3F6EC64}"/>
                </a:ext>
              </a:extLst>
            </p:cNvPr>
            <p:cNvCxnSpPr>
              <a:cxnSpLocks/>
            </p:cNvCxnSpPr>
            <p:nvPr/>
          </p:nvCxnSpPr>
          <p:spPr>
            <a:xfrm>
              <a:off x="6324529" y="2949713"/>
              <a:ext cx="1082239"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D89FD48-8D71-25A4-434F-D495B9ECB8CC}"/>
                </a:ext>
              </a:extLst>
            </p:cNvPr>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Microsoft YaHei" panose="020B0503020204020204" pitchFamily="34" charset="-122"/>
                  <a:ea typeface="Microsoft YaHei" panose="020B0503020204020204" pitchFamily="34" charset="-122"/>
                </a:rPr>
                <a:t>发现</a:t>
              </a:r>
            </a:p>
          </p:txBody>
        </p:sp>
        <p:pic>
          <p:nvPicPr>
            <p:cNvPr id="1026" name="Picture 2" descr="查看源图像">
              <a:extLst>
                <a:ext uri="{FF2B5EF4-FFF2-40B4-BE49-F238E27FC236}">
                  <a16:creationId xmlns:a16="http://schemas.microsoft.com/office/drawing/2014/main" id="{FB1F228C-B69E-0E00-6A8E-53FA332D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C913795F-6BAC-ACC5-D1E8-4A6484D5C47D}"/>
                </a:ext>
              </a:extLst>
            </p:cNvPr>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Microsoft YaHei" panose="020B0503020204020204" pitchFamily="34" charset="-122"/>
                  <a:ea typeface="Microsoft YaHei" panose="020B0503020204020204" pitchFamily="34" charset="-122"/>
                </a:rPr>
                <a:t>Bug</a:t>
              </a:r>
              <a:r>
                <a:rPr kumimoji="1" lang="zh-CN" altLang="en-US" sz="2400" dirty="0">
                  <a:solidFill>
                    <a:srgbClr val="FF0000"/>
                  </a:solidFill>
                  <a:latin typeface="Microsoft YaHei" panose="020B0503020204020204" pitchFamily="34" charset="-122"/>
                  <a:ea typeface="Microsoft YaHei" panose="020B0503020204020204" pitchFamily="34" charset="-122"/>
                </a:rPr>
                <a:t>？</a:t>
              </a:r>
            </a:p>
          </p:txBody>
        </p:sp>
      </p:grpSp>
      <p:grpSp>
        <p:nvGrpSpPr>
          <p:cNvPr id="2" name="组合 1">
            <a:extLst>
              <a:ext uri="{FF2B5EF4-FFF2-40B4-BE49-F238E27FC236}">
                <a16:creationId xmlns:a16="http://schemas.microsoft.com/office/drawing/2014/main" id="{C990D87B-F3EF-82AC-5C6D-C159E9D442E8}"/>
              </a:ext>
            </a:extLst>
          </p:cNvPr>
          <p:cNvGrpSpPr/>
          <p:nvPr/>
        </p:nvGrpSpPr>
        <p:grpSpPr>
          <a:xfrm>
            <a:off x="7468785" y="2405012"/>
            <a:ext cx="1138363" cy="1342482"/>
            <a:chOff x="7468785" y="2405012"/>
            <a:chExt cx="1138363" cy="1342482"/>
          </a:xfrm>
        </p:grpSpPr>
        <p:pic>
          <p:nvPicPr>
            <p:cNvPr id="13" name="图片 12">
              <a:extLst>
                <a:ext uri="{FF2B5EF4-FFF2-40B4-BE49-F238E27FC236}">
                  <a16:creationId xmlns:a16="http://schemas.microsoft.com/office/drawing/2014/main" id="{8FD5B997-12D8-4440-1448-8564DB20210B}"/>
                </a:ext>
              </a:extLst>
            </p:cNvPr>
            <p:cNvPicPr>
              <a:picLocks noChangeAspect="1"/>
            </p:cNvPicPr>
            <p:nvPr/>
          </p:nvPicPr>
          <p:blipFill>
            <a:blip r:embed="rId5"/>
            <a:stretch>
              <a:fillRect/>
            </a:stretch>
          </p:blipFill>
          <p:spPr>
            <a:xfrm>
              <a:off x="7468785" y="2405012"/>
              <a:ext cx="1138363" cy="933458"/>
            </a:xfrm>
            <a:prstGeom prst="rect">
              <a:avLst/>
            </a:prstGeom>
          </p:spPr>
        </p:pic>
        <p:sp>
          <p:nvSpPr>
            <p:cNvPr id="21" name="文本框 20">
              <a:extLst>
                <a:ext uri="{FF2B5EF4-FFF2-40B4-BE49-F238E27FC236}">
                  <a16:creationId xmlns:a16="http://schemas.microsoft.com/office/drawing/2014/main" id="{8706A4B5-40A0-2373-E642-D1010E56E526}"/>
                </a:ext>
              </a:extLst>
            </p:cNvPr>
            <p:cNvSpPr txBox="1"/>
            <p:nvPr/>
          </p:nvSpPr>
          <p:spPr>
            <a:xfrm>
              <a:off x="7499152" y="3378162"/>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软件测试</a:t>
              </a:r>
            </a:p>
          </p:txBody>
        </p:sp>
      </p:grpSp>
      <p:grpSp>
        <p:nvGrpSpPr>
          <p:cNvPr id="33" name="组合 32">
            <a:extLst>
              <a:ext uri="{FF2B5EF4-FFF2-40B4-BE49-F238E27FC236}">
                <a16:creationId xmlns:a16="http://schemas.microsoft.com/office/drawing/2014/main" id="{35177E85-EECD-B37E-994D-0F7E5EEE509F}"/>
              </a:ext>
            </a:extLst>
          </p:cNvPr>
          <p:cNvGrpSpPr/>
          <p:nvPr/>
        </p:nvGrpSpPr>
        <p:grpSpPr>
          <a:xfrm>
            <a:off x="2859228" y="3418546"/>
            <a:ext cx="1176414" cy="1136752"/>
            <a:chOff x="2859228" y="3418546"/>
            <a:chExt cx="1176414" cy="1136752"/>
          </a:xfrm>
        </p:grpSpPr>
        <p:cxnSp>
          <p:nvCxnSpPr>
            <p:cNvPr id="28" name="直线箭头连接符 27">
              <a:extLst>
                <a:ext uri="{FF2B5EF4-FFF2-40B4-BE49-F238E27FC236}">
                  <a16:creationId xmlns:a16="http://schemas.microsoft.com/office/drawing/2014/main" id="{D8E5F583-4A62-6CF2-F057-138504968880}"/>
                </a:ext>
              </a:extLst>
            </p:cNvPr>
            <p:cNvCxnSpPr>
              <a:cxnSpLocks/>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459BE2A-45A8-D87B-A633-B9C4F3400F57}"/>
                </a:ext>
              </a:extLst>
            </p:cNvPr>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评估</a:t>
              </a:r>
            </a:p>
          </p:txBody>
        </p:sp>
        <p:sp>
          <p:nvSpPr>
            <p:cNvPr id="32" name="文本框 31">
              <a:extLst>
                <a:ext uri="{FF2B5EF4-FFF2-40B4-BE49-F238E27FC236}">
                  <a16:creationId xmlns:a16="http://schemas.microsoft.com/office/drawing/2014/main" id="{5813CE5A-D5C6-1B5B-D117-363C40770BB5}"/>
                </a:ext>
              </a:extLst>
            </p:cNvPr>
            <p:cNvSpPr txBox="1"/>
            <p:nvPr/>
          </p:nvSpPr>
          <p:spPr>
            <a:xfrm>
              <a:off x="2859228" y="4185966"/>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质量模型</a:t>
              </a:r>
            </a:p>
          </p:txBody>
        </p:sp>
      </p:grpSp>
      <p:cxnSp>
        <p:nvCxnSpPr>
          <p:cNvPr id="8" name="曲线连接符 7">
            <a:extLst>
              <a:ext uri="{FF2B5EF4-FFF2-40B4-BE49-F238E27FC236}">
                <a16:creationId xmlns:a16="http://schemas.microsoft.com/office/drawing/2014/main" id="{F795D6C7-B49C-7A00-748A-C84FDE3A33D4}"/>
              </a:ext>
            </a:extLst>
          </p:cNvPr>
          <p:cNvCxnSpPr>
            <a:stCxn id="21" idx="2"/>
            <a:endCxn id="32" idx="3"/>
          </p:cNvCxnSpPr>
          <p:nvPr/>
        </p:nvCxnSpPr>
        <p:spPr>
          <a:xfrm rot="5400000">
            <a:off x="5698618" y="2016100"/>
            <a:ext cx="623138" cy="4085926"/>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4219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ppt_x</p:attrName>
                                        </p:attrNameLst>
                                      </p:cBhvr>
                                      <p:tavLst>
                                        <p:tav tm="0">
                                          <p:val>
                                            <p:strVal val="#ppt_x-#ppt_w*1.125000"/>
                                          </p:val>
                                        </p:tav>
                                        <p:tav tm="100000">
                                          <p:val>
                                            <p:strVal val="#ppt_x"/>
                                          </p:val>
                                        </p:tav>
                                      </p:tavLst>
                                    </p:anim>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p:tgtEl>
                                          <p:spTgt spid="33"/>
                                        </p:tgtEl>
                                        <p:attrNameLst>
                                          <p:attrName>ppt_y</p:attrName>
                                        </p:attrNameLst>
                                      </p:cBhvr>
                                      <p:tavLst>
                                        <p:tav tm="0">
                                          <p:val>
                                            <p:strVal val="#ppt_y+#ppt_h*1.125000"/>
                                          </p:val>
                                        </p:tav>
                                        <p:tav tm="100000">
                                          <p:val>
                                            <p:strVal val="#ppt_y"/>
                                          </p:val>
                                        </p:tav>
                                      </p:tavLst>
                                    </p:anim>
                                    <p:animEffect transition="in" filter="wipe(up)">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outVertic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从风险视角认知软件测试</a:t>
            </a:r>
          </a:p>
        </p:txBody>
      </p:sp>
      <p:sp>
        <p:nvSpPr>
          <p:cNvPr id="33795" name="Content Placeholder 2"/>
          <p:cNvSpPr>
            <a:spLocks noGrp="1"/>
          </p:cNvSpPr>
          <p:nvPr>
            <p:ph idx="4294967295"/>
          </p:nvPr>
        </p:nvSpPr>
        <p:spPr>
          <a:xfrm>
            <a:off x="495300" y="870527"/>
            <a:ext cx="8066298" cy="1601036"/>
          </a:xfrm>
        </p:spPr>
        <p:txBody>
          <a:bodyPr/>
          <a:lstStyle/>
          <a:p>
            <a:pPr marL="0" indent="0" eaLnBrk="0" hangingPunct="0">
              <a:lnSpc>
                <a:spcPct val="130000"/>
              </a:lnSpc>
              <a:buClr>
                <a:schemeClr val="accent1">
                  <a:lumMod val="50000"/>
                </a:schemeClr>
              </a:buClr>
              <a:buSzPct val="90000"/>
              <a:buNone/>
              <a:defRPr/>
            </a:pPr>
            <a:r>
              <a:rPr lang="zh-CN" altLang="en-US" sz="1800" dirty="0">
                <a:ea typeface="楷体"/>
                <a:cs typeface="楷体"/>
              </a:rPr>
              <a:t>软件测试被认为是对软件系统中</a:t>
            </a:r>
            <a:r>
              <a:rPr lang="zh-CN" altLang="en-US" sz="1800" u="sng" dirty="0">
                <a:ea typeface="楷体"/>
                <a:cs typeface="楷体"/>
              </a:rPr>
              <a:t>潜在的</a:t>
            </a:r>
            <a:r>
              <a:rPr lang="zh-CN" altLang="en-US" sz="1800" b="1" u="sng" dirty="0">
                <a:solidFill>
                  <a:srgbClr val="3366FF"/>
                </a:solidFill>
                <a:ea typeface="楷体"/>
                <a:cs typeface="楷体"/>
              </a:rPr>
              <a:t>各种</a:t>
            </a:r>
            <a:r>
              <a:rPr lang="zh-CN" altLang="en-US" sz="1800" b="1" u="sng" dirty="0">
                <a:solidFill>
                  <a:srgbClr val="FF6600"/>
                </a:solidFill>
                <a:ea typeface="楷体"/>
                <a:cs typeface="楷体"/>
              </a:rPr>
              <a:t>质量风险</a:t>
            </a:r>
            <a:r>
              <a:rPr lang="zh-CN" altLang="en-US" sz="1800" b="1" u="sng" dirty="0">
                <a:solidFill>
                  <a:srgbClr val="3366FF"/>
                </a:solidFill>
                <a:ea typeface="楷体"/>
                <a:cs typeface="楷体"/>
              </a:rPr>
              <a:t>进行评估的活动</a:t>
            </a:r>
            <a:r>
              <a:rPr lang="zh-CN" altLang="en-US" sz="1800" dirty="0">
                <a:ea typeface="楷体"/>
                <a:cs typeface="楷体"/>
              </a:rPr>
              <a:t>。其实，测试是样本实验而不能穷尽，其风险总是存在的。</a:t>
            </a:r>
            <a:endParaRPr lang="en-US" altLang="zh-CN" sz="1800" dirty="0">
              <a:ea typeface="楷体"/>
              <a:cs typeface="楷体"/>
            </a:endParaRPr>
          </a:p>
          <a:p>
            <a:pPr marL="0" indent="0" eaLnBrk="0" hangingPunct="0">
              <a:lnSpc>
                <a:spcPct val="130000"/>
              </a:lnSpc>
              <a:buClr>
                <a:schemeClr val="accent1">
                  <a:lumMod val="50000"/>
                </a:schemeClr>
              </a:buClr>
              <a:buSzPct val="90000"/>
              <a:buNone/>
              <a:defRPr/>
            </a:pPr>
            <a:r>
              <a:rPr lang="zh-CN" altLang="en-US" sz="1800" dirty="0">
                <a:ea typeface="楷体"/>
                <a:cs typeface="楷体"/>
              </a:rPr>
              <a:t>基于风险的测试强调对软件开发全过程进行检测，随时发现问题、报告问题，减少对客户不利影响的风险</a:t>
            </a:r>
            <a:endParaRPr lang="en-US" altLang="zh-CN" sz="1800" dirty="0">
              <a:ea typeface="楷体"/>
              <a:cs typeface="楷体"/>
            </a:endParaRPr>
          </a:p>
        </p:txBody>
      </p:sp>
      <p:grpSp>
        <p:nvGrpSpPr>
          <p:cNvPr id="25" name="组合 24">
            <a:extLst>
              <a:ext uri="{FF2B5EF4-FFF2-40B4-BE49-F238E27FC236}">
                <a16:creationId xmlns:a16="http://schemas.microsoft.com/office/drawing/2014/main" id="{687D732D-B56F-4073-A8AF-3FC9E11BAD5A}"/>
              </a:ext>
            </a:extLst>
          </p:cNvPr>
          <p:cNvGrpSpPr/>
          <p:nvPr/>
        </p:nvGrpSpPr>
        <p:grpSpPr>
          <a:xfrm>
            <a:off x="582402" y="2472034"/>
            <a:ext cx="8076631" cy="2374572"/>
            <a:chOff x="582402" y="2472034"/>
            <a:chExt cx="8076631" cy="2374572"/>
          </a:xfrm>
        </p:grpSpPr>
        <p:grpSp>
          <p:nvGrpSpPr>
            <p:cNvPr id="2" name="Group 2">
              <a:extLst>
                <a:ext uri="{FF2B5EF4-FFF2-40B4-BE49-F238E27FC236}">
                  <a16:creationId xmlns:a16="http://schemas.microsoft.com/office/drawing/2014/main" id="{B0F8E943-0C47-EEC7-415F-D819483ECE63}"/>
                </a:ext>
              </a:extLst>
            </p:cNvPr>
            <p:cNvGrpSpPr>
              <a:grpSpLocks/>
            </p:cNvGrpSpPr>
            <p:nvPr/>
          </p:nvGrpSpPr>
          <p:grpSpPr bwMode="auto">
            <a:xfrm>
              <a:off x="1335517" y="2472034"/>
              <a:ext cx="6581918" cy="2374572"/>
              <a:chOff x="2580" y="5450"/>
              <a:chExt cx="6849" cy="2376"/>
            </a:xfrm>
          </p:grpSpPr>
          <p:cxnSp>
            <p:nvCxnSpPr>
              <p:cNvPr id="3" name="AutoShape 3">
                <a:extLst>
                  <a:ext uri="{FF2B5EF4-FFF2-40B4-BE49-F238E27FC236}">
                    <a16:creationId xmlns:a16="http://schemas.microsoft.com/office/drawing/2014/main" id="{62F7456D-81CB-871C-D931-6935B12C6A7A}"/>
                  </a:ext>
                </a:extLst>
              </p:cNvPr>
              <p:cNvCxnSpPr>
                <a:cxnSpLocks noChangeShapeType="1"/>
              </p:cNvCxnSpPr>
              <p:nvPr/>
            </p:nvCxnSpPr>
            <p:spPr bwMode="auto">
              <a:xfrm>
                <a:off x="2580" y="6719"/>
                <a:ext cx="6849" cy="21"/>
              </a:xfrm>
              <a:prstGeom prst="straightConnector1">
                <a:avLst/>
              </a:prstGeom>
              <a:noFill/>
              <a:ln w="38100">
                <a:solidFill>
                  <a:srgbClr val="C00000"/>
                </a:solidFill>
                <a:round/>
                <a:headEnd/>
                <a:tailEnd type="triangle" w="med" len="med"/>
              </a:ln>
            </p:spPr>
          </p:cxnSp>
          <p:sp>
            <p:nvSpPr>
              <p:cNvPr id="4" name="AutoShape 4">
                <a:extLst>
                  <a:ext uri="{FF2B5EF4-FFF2-40B4-BE49-F238E27FC236}">
                    <a16:creationId xmlns:a16="http://schemas.microsoft.com/office/drawing/2014/main" id="{815C2E37-47A0-A938-8C81-C23D2093A3AF}"/>
                  </a:ext>
                </a:extLst>
              </p:cNvPr>
              <p:cNvSpPr>
                <a:spLocks noChangeArrowheads="1"/>
              </p:cNvSpPr>
              <p:nvPr/>
            </p:nvSpPr>
            <p:spPr bwMode="auto">
              <a:xfrm>
                <a:off x="28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dirty="0">
                    <a:latin typeface="Calibri" pitchFamily="34" charset="0"/>
                    <a:cs typeface="宋体" pitchFamily="2" charset="-122"/>
                  </a:rPr>
                  <a:t>需求</a:t>
                </a:r>
                <a:endParaRPr lang="zh-CN" altLang="en-US" sz="1620" dirty="0">
                  <a:latin typeface="Arial" pitchFamily="34" charset="0"/>
                  <a:cs typeface="宋体" pitchFamily="2" charset="-122"/>
                </a:endParaRPr>
              </a:p>
            </p:txBody>
          </p:sp>
          <p:sp>
            <p:nvSpPr>
              <p:cNvPr id="5" name="AutoShape 5">
                <a:extLst>
                  <a:ext uri="{FF2B5EF4-FFF2-40B4-BE49-F238E27FC236}">
                    <a16:creationId xmlns:a16="http://schemas.microsoft.com/office/drawing/2014/main" id="{9BC340B2-2DFF-2138-A0A4-24530381000A}"/>
                  </a:ext>
                </a:extLst>
              </p:cNvPr>
              <p:cNvSpPr>
                <a:spLocks noChangeArrowheads="1"/>
              </p:cNvSpPr>
              <p:nvPr/>
            </p:nvSpPr>
            <p:spPr bwMode="auto">
              <a:xfrm>
                <a:off x="40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设计</a:t>
                </a:r>
                <a:endParaRPr lang="zh-CN" altLang="en-US" sz="1620">
                  <a:latin typeface="Arial" pitchFamily="34" charset="0"/>
                  <a:cs typeface="宋体" pitchFamily="2" charset="-122"/>
                </a:endParaRPr>
              </a:p>
            </p:txBody>
          </p:sp>
          <p:sp>
            <p:nvSpPr>
              <p:cNvPr id="6" name="AutoShape 6">
                <a:extLst>
                  <a:ext uri="{FF2B5EF4-FFF2-40B4-BE49-F238E27FC236}">
                    <a16:creationId xmlns:a16="http://schemas.microsoft.com/office/drawing/2014/main" id="{1151AB42-57E3-6CDD-7B39-C7BC187FE5FF}"/>
                  </a:ext>
                </a:extLst>
              </p:cNvPr>
              <p:cNvSpPr>
                <a:spLocks noChangeArrowheads="1"/>
              </p:cNvSpPr>
              <p:nvPr/>
            </p:nvSpPr>
            <p:spPr bwMode="auto">
              <a:xfrm>
                <a:off x="523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代码</a:t>
                </a:r>
                <a:endParaRPr lang="zh-CN" altLang="en-US" sz="1620">
                  <a:latin typeface="Arial" pitchFamily="34" charset="0"/>
                  <a:cs typeface="宋体" pitchFamily="2" charset="-122"/>
                </a:endParaRPr>
              </a:p>
            </p:txBody>
          </p:sp>
          <p:sp>
            <p:nvSpPr>
              <p:cNvPr id="7" name="AutoShape 7">
                <a:extLst>
                  <a:ext uri="{FF2B5EF4-FFF2-40B4-BE49-F238E27FC236}">
                    <a16:creationId xmlns:a16="http://schemas.microsoft.com/office/drawing/2014/main" id="{31E213D7-C3DC-CA88-7E83-B1D89443E354}"/>
                  </a:ext>
                </a:extLst>
              </p:cNvPr>
              <p:cNvSpPr>
                <a:spLocks noChangeArrowheads="1"/>
              </p:cNvSpPr>
              <p:nvPr/>
            </p:nvSpPr>
            <p:spPr bwMode="auto">
              <a:xfrm>
                <a:off x="6360"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功能</a:t>
                </a:r>
                <a:endParaRPr lang="zh-CN" altLang="en-US" sz="1620">
                  <a:latin typeface="Arial" pitchFamily="34" charset="0"/>
                  <a:cs typeface="宋体" pitchFamily="2" charset="-122"/>
                </a:endParaRPr>
              </a:p>
            </p:txBody>
          </p:sp>
          <p:sp>
            <p:nvSpPr>
              <p:cNvPr id="8" name="AutoShape 8">
                <a:extLst>
                  <a:ext uri="{FF2B5EF4-FFF2-40B4-BE49-F238E27FC236}">
                    <a16:creationId xmlns:a16="http://schemas.microsoft.com/office/drawing/2014/main" id="{955035E4-1C39-0B94-78B8-E32FDED91F22}"/>
                  </a:ext>
                </a:extLst>
              </p:cNvPr>
              <p:cNvSpPr>
                <a:spLocks noChangeArrowheads="1"/>
              </p:cNvSpPr>
              <p:nvPr/>
            </p:nvSpPr>
            <p:spPr bwMode="auto">
              <a:xfrm>
                <a:off x="7500" y="6480"/>
                <a:ext cx="1538"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prstTxWarp prst="textNoShape">
                  <a:avLst/>
                </a:prstTxWarp>
              </a:bodyPr>
              <a:lstStyle/>
              <a:p>
                <a:pPr algn="ctr" defTabSz="822952"/>
                <a:r>
                  <a:rPr lang="zh-CN" altLang="en-US" sz="1620">
                    <a:latin typeface="Calibri" pitchFamily="34" charset="0"/>
                    <a:cs typeface="宋体" pitchFamily="2" charset="-122"/>
                  </a:rPr>
                  <a:t>非功能特性</a:t>
                </a:r>
                <a:endParaRPr lang="zh-CN" altLang="en-US" sz="1620">
                  <a:latin typeface="Arial" pitchFamily="34" charset="0"/>
                  <a:cs typeface="宋体" pitchFamily="2" charset="-122"/>
                </a:endParaRPr>
              </a:p>
            </p:txBody>
          </p:sp>
          <p:cxnSp>
            <p:nvCxnSpPr>
              <p:cNvPr id="9" name="AutoShape 9">
                <a:extLst>
                  <a:ext uri="{FF2B5EF4-FFF2-40B4-BE49-F238E27FC236}">
                    <a16:creationId xmlns:a16="http://schemas.microsoft.com/office/drawing/2014/main" id="{70751B82-08E9-F88D-8CF4-D7E8C19351E1}"/>
                  </a:ext>
                </a:extLst>
              </p:cNvPr>
              <p:cNvCxnSpPr>
                <a:cxnSpLocks noChangeShapeType="1"/>
              </p:cNvCxnSpPr>
              <p:nvPr/>
            </p:nvCxnSpPr>
            <p:spPr bwMode="auto">
              <a:xfrm>
                <a:off x="2580" y="5808"/>
                <a:ext cx="6225" cy="0"/>
              </a:xfrm>
              <a:prstGeom prst="straightConnector1">
                <a:avLst/>
              </a:prstGeom>
              <a:noFill/>
              <a:ln w="9525">
                <a:solidFill>
                  <a:srgbClr val="000000"/>
                </a:solidFill>
                <a:round/>
                <a:headEnd/>
                <a:tailEnd/>
              </a:ln>
            </p:spPr>
          </p:cxnSp>
          <p:cxnSp>
            <p:nvCxnSpPr>
              <p:cNvPr id="10" name="AutoShape 10">
                <a:extLst>
                  <a:ext uri="{FF2B5EF4-FFF2-40B4-BE49-F238E27FC236}">
                    <a16:creationId xmlns:a16="http://schemas.microsoft.com/office/drawing/2014/main" id="{17798358-04A6-63B1-F5A7-3A8214CABF87}"/>
                  </a:ext>
                </a:extLst>
              </p:cNvPr>
              <p:cNvCxnSpPr>
                <a:cxnSpLocks noChangeShapeType="1"/>
              </p:cNvCxnSpPr>
              <p:nvPr/>
            </p:nvCxnSpPr>
            <p:spPr bwMode="auto">
              <a:xfrm>
                <a:off x="2580" y="7518"/>
                <a:ext cx="6225" cy="0"/>
              </a:xfrm>
              <a:prstGeom prst="straightConnector1">
                <a:avLst/>
              </a:prstGeom>
              <a:noFill/>
              <a:ln w="9525">
                <a:solidFill>
                  <a:srgbClr val="000000"/>
                </a:solidFill>
                <a:round/>
                <a:headEnd/>
                <a:tailEnd/>
              </a:ln>
            </p:spPr>
          </p:cxnSp>
          <p:sp>
            <p:nvSpPr>
              <p:cNvPr id="11" name="AutoShape 11">
                <a:extLst>
                  <a:ext uri="{FF2B5EF4-FFF2-40B4-BE49-F238E27FC236}">
                    <a16:creationId xmlns:a16="http://schemas.microsoft.com/office/drawing/2014/main" id="{2CD386D3-46E2-EA6B-7E0D-610101EDA50D}"/>
                  </a:ext>
                </a:extLst>
              </p:cNvPr>
              <p:cNvSpPr>
                <a:spLocks noChangeArrowheads="1"/>
              </p:cNvSpPr>
              <p:nvPr/>
            </p:nvSpPr>
            <p:spPr bwMode="auto">
              <a:xfrm>
                <a:off x="4715" y="5450"/>
                <a:ext cx="2659" cy="318"/>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dirty="0">
                    <a:latin typeface="SimSun" panose="02010600030101010101" pitchFamily="2" charset="-122"/>
                    <a:ea typeface="SimSun" panose="02010600030101010101" pitchFamily="2" charset="-122"/>
                    <a:cs typeface="宋体" pitchFamily="2" charset="-122"/>
                  </a:rPr>
                  <a:t>产品经理、项目经理</a:t>
                </a:r>
              </a:p>
            </p:txBody>
          </p:sp>
          <p:sp>
            <p:nvSpPr>
              <p:cNvPr id="12" name="AutoShape 12">
                <a:extLst>
                  <a:ext uri="{FF2B5EF4-FFF2-40B4-BE49-F238E27FC236}">
                    <a16:creationId xmlns:a16="http://schemas.microsoft.com/office/drawing/2014/main" id="{4C15EBAC-AC42-27A1-2F95-C089B606C9D2}"/>
                  </a:ext>
                </a:extLst>
              </p:cNvPr>
              <p:cNvSpPr>
                <a:spLocks noChangeArrowheads="1"/>
              </p:cNvSpPr>
              <p:nvPr/>
            </p:nvSpPr>
            <p:spPr bwMode="auto">
              <a:xfrm>
                <a:off x="5346" y="7513"/>
                <a:ext cx="1592" cy="313"/>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dirty="0">
                    <a:latin typeface="SimSun" panose="02010600030101010101" pitchFamily="2" charset="-122"/>
                    <a:ea typeface="SimSun" panose="02010600030101010101" pitchFamily="2" charset="-122"/>
                    <a:cs typeface="宋体" pitchFamily="2" charset="-122"/>
                  </a:rPr>
                  <a:t>开发人员</a:t>
                </a:r>
              </a:p>
            </p:txBody>
          </p:sp>
          <p:cxnSp>
            <p:nvCxnSpPr>
              <p:cNvPr id="14" name="AutoShape 15">
                <a:extLst>
                  <a:ext uri="{FF2B5EF4-FFF2-40B4-BE49-F238E27FC236}">
                    <a16:creationId xmlns:a16="http://schemas.microsoft.com/office/drawing/2014/main" id="{2EAE1370-656E-4622-D076-7A4B7BBC50F7}"/>
                  </a:ext>
                </a:extLst>
              </p:cNvPr>
              <p:cNvCxnSpPr>
                <a:cxnSpLocks noChangeShapeType="1"/>
              </p:cNvCxnSpPr>
              <p:nvPr/>
            </p:nvCxnSpPr>
            <p:spPr bwMode="auto">
              <a:xfrm flipV="1">
                <a:off x="3255" y="5808"/>
                <a:ext cx="420" cy="672"/>
              </a:xfrm>
              <a:prstGeom prst="straightConnector1">
                <a:avLst/>
              </a:prstGeom>
              <a:noFill/>
              <a:ln w="12700">
                <a:solidFill>
                  <a:srgbClr val="000000"/>
                </a:solidFill>
                <a:prstDash val="sysDot"/>
                <a:round/>
                <a:headEnd/>
                <a:tailEnd type="arrow" w="med" len="med"/>
              </a:ln>
            </p:spPr>
          </p:cxnSp>
          <p:cxnSp>
            <p:nvCxnSpPr>
              <p:cNvPr id="15" name="AutoShape 16">
                <a:extLst>
                  <a:ext uri="{FF2B5EF4-FFF2-40B4-BE49-F238E27FC236}">
                    <a16:creationId xmlns:a16="http://schemas.microsoft.com/office/drawing/2014/main" id="{E7FC2A0D-CA99-1E7D-0A32-DA2F506FB05C}"/>
                  </a:ext>
                </a:extLst>
              </p:cNvPr>
              <p:cNvCxnSpPr>
                <a:cxnSpLocks noChangeShapeType="1"/>
              </p:cNvCxnSpPr>
              <p:nvPr/>
            </p:nvCxnSpPr>
            <p:spPr bwMode="auto">
              <a:xfrm flipV="1">
                <a:off x="4455" y="5808"/>
                <a:ext cx="420" cy="672"/>
              </a:xfrm>
              <a:prstGeom prst="straightConnector1">
                <a:avLst/>
              </a:prstGeom>
              <a:noFill/>
              <a:ln w="12700">
                <a:solidFill>
                  <a:srgbClr val="000000"/>
                </a:solidFill>
                <a:prstDash val="sysDot"/>
                <a:round/>
                <a:headEnd/>
                <a:tailEnd type="arrow" w="med" len="med"/>
              </a:ln>
            </p:spPr>
          </p:cxnSp>
          <p:cxnSp>
            <p:nvCxnSpPr>
              <p:cNvPr id="16" name="AutoShape 17">
                <a:extLst>
                  <a:ext uri="{FF2B5EF4-FFF2-40B4-BE49-F238E27FC236}">
                    <a16:creationId xmlns:a16="http://schemas.microsoft.com/office/drawing/2014/main" id="{414E3C96-4EC9-E86D-2697-FBE3C1F20CD1}"/>
                  </a:ext>
                </a:extLst>
              </p:cNvPr>
              <p:cNvCxnSpPr>
                <a:cxnSpLocks noChangeShapeType="1"/>
              </p:cNvCxnSpPr>
              <p:nvPr/>
            </p:nvCxnSpPr>
            <p:spPr bwMode="auto">
              <a:xfrm flipV="1">
                <a:off x="6750" y="5808"/>
                <a:ext cx="420" cy="672"/>
              </a:xfrm>
              <a:prstGeom prst="straightConnector1">
                <a:avLst/>
              </a:prstGeom>
              <a:noFill/>
              <a:ln w="12700">
                <a:solidFill>
                  <a:srgbClr val="000000"/>
                </a:solidFill>
                <a:prstDash val="sysDot"/>
                <a:round/>
                <a:headEnd/>
                <a:tailEnd type="arrow" w="med" len="med"/>
              </a:ln>
            </p:spPr>
          </p:cxnSp>
          <p:cxnSp>
            <p:nvCxnSpPr>
              <p:cNvPr id="17" name="AutoShape 18">
                <a:extLst>
                  <a:ext uri="{FF2B5EF4-FFF2-40B4-BE49-F238E27FC236}">
                    <a16:creationId xmlns:a16="http://schemas.microsoft.com/office/drawing/2014/main" id="{54AF92D7-1CDF-C65C-89F5-AB0092B70E7F}"/>
                  </a:ext>
                </a:extLst>
              </p:cNvPr>
              <p:cNvCxnSpPr>
                <a:cxnSpLocks noChangeShapeType="1"/>
              </p:cNvCxnSpPr>
              <p:nvPr/>
            </p:nvCxnSpPr>
            <p:spPr bwMode="auto">
              <a:xfrm flipV="1">
                <a:off x="8085" y="5808"/>
                <a:ext cx="420" cy="672"/>
              </a:xfrm>
              <a:prstGeom prst="straightConnector1">
                <a:avLst/>
              </a:prstGeom>
              <a:noFill/>
              <a:ln w="12700">
                <a:solidFill>
                  <a:srgbClr val="000000"/>
                </a:solidFill>
                <a:prstDash val="sysDot"/>
                <a:round/>
                <a:headEnd/>
                <a:tailEnd type="arrow" w="med" len="med"/>
              </a:ln>
            </p:spPr>
          </p:cxnSp>
          <p:cxnSp>
            <p:nvCxnSpPr>
              <p:cNvPr id="18" name="AutoShape 19">
                <a:extLst>
                  <a:ext uri="{FF2B5EF4-FFF2-40B4-BE49-F238E27FC236}">
                    <a16:creationId xmlns:a16="http://schemas.microsoft.com/office/drawing/2014/main" id="{1A49EEE1-6B5D-EE5C-41B1-01B06CFFDC21}"/>
                  </a:ext>
                </a:extLst>
              </p:cNvPr>
              <p:cNvCxnSpPr>
                <a:cxnSpLocks noChangeShapeType="1"/>
              </p:cNvCxnSpPr>
              <p:nvPr/>
            </p:nvCxnSpPr>
            <p:spPr bwMode="auto">
              <a:xfrm>
                <a:off x="4455" y="6960"/>
                <a:ext cx="223" cy="558"/>
              </a:xfrm>
              <a:prstGeom prst="straightConnector1">
                <a:avLst/>
              </a:prstGeom>
              <a:noFill/>
              <a:ln w="12700">
                <a:solidFill>
                  <a:srgbClr val="000000"/>
                </a:solidFill>
                <a:prstDash val="sysDot"/>
                <a:round/>
                <a:headEnd/>
                <a:tailEnd type="arrow" w="med" len="med"/>
              </a:ln>
            </p:spPr>
          </p:cxnSp>
          <p:cxnSp>
            <p:nvCxnSpPr>
              <p:cNvPr id="19" name="AutoShape 20">
                <a:extLst>
                  <a:ext uri="{FF2B5EF4-FFF2-40B4-BE49-F238E27FC236}">
                    <a16:creationId xmlns:a16="http://schemas.microsoft.com/office/drawing/2014/main" id="{8A410EE3-F2F7-E1B2-C620-714797DC3133}"/>
                  </a:ext>
                </a:extLst>
              </p:cNvPr>
              <p:cNvCxnSpPr>
                <a:cxnSpLocks noChangeShapeType="1"/>
              </p:cNvCxnSpPr>
              <p:nvPr/>
            </p:nvCxnSpPr>
            <p:spPr bwMode="auto">
              <a:xfrm>
                <a:off x="5610" y="6960"/>
                <a:ext cx="223" cy="558"/>
              </a:xfrm>
              <a:prstGeom prst="straightConnector1">
                <a:avLst/>
              </a:prstGeom>
              <a:noFill/>
              <a:ln w="12700">
                <a:solidFill>
                  <a:srgbClr val="000000"/>
                </a:solidFill>
                <a:prstDash val="sysDot"/>
                <a:round/>
                <a:headEnd/>
                <a:tailEnd type="arrow" w="med" len="med"/>
              </a:ln>
            </p:spPr>
          </p:cxnSp>
          <p:cxnSp>
            <p:nvCxnSpPr>
              <p:cNvPr id="20" name="AutoShape 21">
                <a:extLst>
                  <a:ext uri="{FF2B5EF4-FFF2-40B4-BE49-F238E27FC236}">
                    <a16:creationId xmlns:a16="http://schemas.microsoft.com/office/drawing/2014/main" id="{DAE4C5D8-1C82-158C-0755-66AC9F037CAD}"/>
                  </a:ext>
                </a:extLst>
              </p:cNvPr>
              <p:cNvCxnSpPr>
                <a:cxnSpLocks noChangeShapeType="1"/>
              </p:cNvCxnSpPr>
              <p:nvPr/>
            </p:nvCxnSpPr>
            <p:spPr bwMode="auto">
              <a:xfrm>
                <a:off x="6750" y="6960"/>
                <a:ext cx="223" cy="558"/>
              </a:xfrm>
              <a:prstGeom prst="straightConnector1">
                <a:avLst/>
              </a:prstGeom>
              <a:noFill/>
              <a:ln w="12700">
                <a:solidFill>
                  <a:srgbClr val="000000"/>
                </a:solidFill>
                <a:prstDash val="sysDot"/>
                <a:round/>
                <a:headEnd/>
                <a:tailEnd type="arrow" w="med" len="med"/>
              </a:ln>
            </p:spPr>
          </p:cxnSp>
          <p:cxnSp>
            <p:nvCxnSpPr>
              <p:cNvPr id="21" name="AutoShape 22">
                <a:extLst>
                  <a:ext uri="{FF2B5EF4-FFF2-40B4-BE49-F238E27FC236}">
                    <a16:creationId xmlns:a16="http://schemas.microsoft.com/office/drawing/2014/main" id="{A5534F5D-D30A-3476-CE7E-8FA85B93AF42}"/>
                  </a:ext>
                </a:extLst>
              </p:cNvPr>
              <p:cNvCxnSpPr>
                <a:cxnSpLocks noChangeShapeType="1"/>
              </p:cNvCxnSpPr>
              <p:nvPr/>
            </p:nvCxnSpPr>
            <p:spPr bwMode="auto">
              <a:xfrm>
                <a:off x="8160" y="6960"/>
                <a:ext cx="223" cy="558"/>
              </a:xfrm>
              <a:prstGeom prst="straightConnector1">
                <a:avLst/>
              </a:prstGeom>
              <a:noFill/>
              <a:ln w="12700">
                <a:solidFill>
                  <a:srgbClr val="000000"/>
                </a:solidFill>
                <a:prstDash val="sysDot"/>
                <a:round/>
                <a:headEnd/>
                <a:tailEnd type="arrow" w="med" len="med"/>
              </a:ln>
            </p:spPr>
          </p:cxnSp>
          <p:sp>
            <p:nvSpPr>
              <p:cNvPr id="22" name="AutoShape 23">
                <a:extLst>
                  <a:ext uri="{FF2B5EF4-FFF2-40B4-BE49-F238E27FC236}">
                    <a16:creationId xmlns:a16="http://schemas.microsoft.com/office/drawing/2014/main" id="{1D5D13F5-B479-9620-A863-FC31D1BE531A}"/>
                  </a:ext>
                </a:extLst>
              </p:cNvPr>
              <p:cNvSpPr>
                <a:spLocks noChangeArrowheads="1"/>
              </p:cNvSpPr>
              <p:nvPr/>
            </p:nvSpPr>
            <p:spPr bwMode="auto">
              <a:xfrm>
                <a:off x="4606" y="5891"/>
                <a:ext cx="2582" cy="480"/>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sz="2160" b="1" dirty="0">
                    <a:solidFill>
                      <a:srgbClr val="00B050"/>
                    </a:solidFill>
                    <a:latin typeface="Calibri" pitchFamily="34" charset="0"/>
                    <a:cs typeface="宋体" pitchFamily="2" charset="-122"/>
                  </a:rPr>
                  <a:t>持续反馈质量风险</a:t>
                </a:r>
                <a:endParaRPr lang="zh-CN" altLang="en-US" sz="2160" dirty="0">
                  <a:solidFill>
                    <a:srgbClr val="00B050"/>
                  </a:solidFill>
                  <a:latin typeface="Arial" pitchFamily="34" charset="0"/>
                  <a:cs typeface="宋体" pitchFamily="2" charset="-122"/>
                </a:endParaRPr>
              </a:p>
            </p:txBody>
          </p:sp>
          <p:sp>
            <p:nvSpPr>
              <p:cNvPr id="23" name="AutoShape 24">
                <a:extLst>
                  <a:ext uri="{FF2B5EF4-FFF2-40B4-BE49-F238E27FC236}">
                    <a16:creationId xmlns:a16="http://schemas.microsoft.com/office/drawing/2014/main" id="{773CC73F-F35F-FE00-4B69-F745A66FB098}"/>
                  </a:ext>
                </a:extLst>
              </p:cNvPr>
              <p:cNvSpPr>
                <a:spLocks noChangeArrowheads="1"/>
              </p:cNvSpPr>
              <p:nvPr/>
            </p:nvSpPr>
            <p:spPr bwMode="auto">
              <a:xfrm>
                <a:off x="4659" y="7043"/>
                <a:ext cx="2623" cy="480"/>
              </a:xfrm>
              <a:prstGeom prst="roundRect">
                <a:avLst>
                  <a:gd name="adj" fmla="val 16667"/>
                </a:avLst>
              </a:prstGeom>
              <a:noFill/>
              <a:ln w="9525">
                <a:noFill/>
                <a:round/>
                <a:headEnd/>
                <a:tailEnd/>
              </a:ln>
            </p:spPr>
            <p:txBody>
              <a:bodyPr vert="horz" wrap="square" lIns="82296" tIns="41148" rIns="82296" bIns="41148" numCol="1" anchor="t" anchorCtr="0" compatLnSpc="1">
                <a:prstTxWarp prst="textNoShape">
                  <a:avLst/>
                </a:prstTxWarp>
              </a:bodyPr>
              <a:lstStyle/>
              <a:p>
                <a:pPr algn="ctr" defTabSz="822952"/>
                <a:r>
                  <a:rPr lang="zh-CN" altLang="en-US" sz="2160" b="1" dirty="0">
                    <a:solidFill>
                      <a:srgbClr val="00B050"/>
                    </a:solidFill>
                    <a:latin typeface="Calibri" pitchFamily="34" charset="0"/>
                    <a:cs typeface="宋体" pitchFamily="2" charset="-122"/>
                  </a:rPr>
                  <a:t>持续反馈质量风险</a:t>
                </a:r>
                <a:endParaRPr lang="zh-CN" altLang="en-US" sz="2160" dirty="0">
                  <a:solidFill>
                    <a:srgbClr val="00B050"/>
                  </a:solidFill>
                  <a:latin typeface="Arial" pitchFamily="34" charset="0"/>
                  <a:cs typeface="宋体" pitchFamily="2" charset="-122"/>
                </a:endParaRPr>
              </a:p>
            </p:txBody>
          </p:sp>
        </p:grpSp>
        <p:sp>
          <p:nvSpPr>
            <p:cNvPr id="13" name="文本框 12">
              <a:extLst>
                <a:ext uri="{FF2B5EF4-FFF2-40B4-BE49-F238E27FC236}">
                  <a16:creationId xmlns:a16="http://schemas.microsoft.com/office/drawing/2014/main" id="{9D63FA41-A809-DC5A-C806-7CDD019ABAC2}"/>
                </a:ext>
              </a:extLst>
            </p:cNvPr>
            <p:cNvSpPr txBox="1"/>
            <p:nvPr/>
          </p:nvSpPr>
          <p:spPr>
            <a:xfrm>
              <a:off x="582402" y="3509438"/>
              <a:ext cx="800219"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测试</a:t>
              </a:r>
            </a:p>
          </p:txBody>
        </p:sp>
        <p:sp>
          <p:nvSpPr>
            <p:cNvPr id="24" name="文本框 23">
              <a:extLst>
                <a:ext uri="{FF2B5EF4-FFF2-40B4-BE49-F238E27FC236}">
                  <a16:creationId xmlns:a16="http://schemas.microsoft.com/office/drawing/2014/main" id="{9D284F83-A91B-E55C-7AA0-6D6A8CBB6A54}"/>
                </a:ext>
              </a:extLst>
            </p:cNvPr>
            <p:cNvSpPr txBox="1"/>
            <p:nvPr/>
          </p:nvSpPr>
          <p:spPr>
            <a:xfrm>
              <a:off x="7858814" y="3509438"/>
              <a:ext cx="800219"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交付</a:t>
              </a:r>
            </a:p>
          </p:txBody>
        </p:sp>
      </p:grpSp>
    </p:spTree>
    <p:extLst>
      <p:ext uri="{BB962C8B-B14F-4D97-AF65-F5344CB8AC3E}">
        <p14:creationId xmlns:p14="http://schemas.microsoft.com/office/powerpoint/2010/main" val="40830456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48544"/>
            <a:ext cx="7715250" cy="753061"/>
          </a:xfrm>
        </p:spPr>
        <p:txBody>
          <a:bodyPr/>
          <a:lstStyle/>
          <a:p>
            <a:r>
              <a:rPr kumimoji="1" lang="zh-CN" altLang="en-US" dirty="0">
                <a:latin typeface="微软雅黑" panose="020B0503020204020204" pitchFamily="34" charset="-122"/>
                <a:ea typeface="微软雅黑" panose="020B0503020204020204" pitchFamily="34" charset="-122"/>
              </a:rPr>
              <a:t>从经济视角认知软件测试</a:t>
            </a:r>
          </a:p>
        </p:txBody>
      </p:sp>
      <p:sp>
        <p:nvSpPr>
          <p:cNvPr id="33795" name="Content Placeholder 2"/>
          <p:cNvSpPr>
            <a:spLocks noGrp="1"/>
          </p:cNvSpPr>
          <p:nvPr>
            <p:ph idx="4294967295"/>
          </p:nvPr>
        </p:nvSpPr>
        <p:spPr>
          <a:xfrm>
            <a:off x="648388" y="901605"/>
            <a:ext cx="7847223" cy="1296237"/>
          </a:xfrm>
        </p:spPr>
        <p:txBody>
          <a:bodyPr/>
          <a:lstStyle/>
          <a:p>
            <a:pPr marL="0" indent="0" eaLnBrk="0" hangingPunct="0">
              <a:lnSpc>
                <a:spcPct val="130000"/>
              </a:lnSpc>
              <a:buClr>
                <a:schemeClr val="accent1">
                  <a:lumMod val="50000"/>
                </a:schemeClr>
              </a:buClr>
              <a:buSzPct val="90000"/>
              <a:buNone/>
              <a:defRPr/>
            </a:pPr>
            <a:r>
              <a:rPr lang="zh-CN" altLang="en-US" sz="1800" b="1" u="sng" dirty="0">
                <a:solidFill>
                  <a:srgbClr val="3366FF"/>
                </a:solidFill>
                <a:ea typeface="楷体"/>
                <a:cs typeface="楷体"/>
              </a:rPr>
              <a:t>测试的经济观点</a:t>
            </a:r>
            <a:r>
              <a:rPr lang="zh-CN" altLang="en-US" sz="1800" dirty="0">
                <a:ea typeface="楷体"/>
                <a:cs typeface="楷体"/>
              </a:rPr>
              <a:t>就是以最小的代价获得最高的软件产品质量。经济观点也要求软件测试尽早开展工作，发现缺陷越早，返工的工作量就越小，所造成的损失就越小。测试的成本</a:t>
            </a:r>
            <a:r>
              <a:rPr lang="en-US" altLang="zh-CN" sz="1800" dirty="0">
                <a:ea typeface="楷体"/>
                <a:cs typeface="楷体"/>
              </a:rPr>
              <a:t>&lt; </a:t>
            </a:r>
            <a:r>
              <a:rPr lang="zh-CN" altLang="en-US" sz="1800" dirty="0">
                <a:ea typeface="楷体"/>
                <a:cs typeface="楷体"/>
              </a:rPr>
              <a:t>缺陷造成的损失，测试才有意义。</a:t>
            </a:r>
          </a:p>
        </p:txBody>
      </p:sp>
      <p:pic>
        <p:nvPicPr>
          <p:cNvPr id="1026" name="Picture 2" descr="查看源图像">
            <a:extLst>
              <a:ext uri="{FF2B5EF4-FFF2-40B4-BE49-F238E27FC236}">
                <a16:creationId xmlns:a16="http://schemas.microsoft.com/office/drawing/2014/main" id="{0C2D3FF7-5F95-F429-9AF2-6A36940A7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2074127"/>
            <a:ext cx="5366498" cy="292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574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zh-CN" dirty="0"/>
              <a:t>基于</a:t>
            </a:r>
            <a:r>
              <a:rPr lang="en-US" altLang="zh-CN" dirty="0"/>
              <a:t>Test Oracle</a:t>
            </a:r>
            <a:r>
              <a:rPr lang="zh-CN" altLang="zh-CN" dirty="0"/>
              <a:t> </a:t>
            </a:r>
            <a:r>
              <a:rPr lang="zh-CN" altLang="en-US" dirty="0">
                <a:effectLst/>
              </a:rPr>
              <a:t>的认知</a:t>
            </a:r>
            <a:endParaRPr kumimoji="1" lang="zh-CN" altLang="en-US" dirty="0"/>
          </a:p>
        </p:txBody>
      </p:sp>
      <p:pic>
        <p:nvPicPr>
          <p:cNvPr id="4" name="图片 3">
            <a:extLst>
              <a:ext uri="{FF2B5EF4-FFF2-40B4-BE49-F238E27FC236}">
                <a16:creationId xmlns:a16="http://schemas.microsoft.com/office/drawing/2014/main" id="{84A13026-C7A2-49FF-E3C8-CF143465D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7" y="2132051"/>
            <a:ext cx="7357004" cy="2605518"/>
          </a:xfrm>
          <a:prstGeom prst="rect">
            <a:avLst/>
          </a:prstGeom>
        </p:spPr>
      </p:pic>
      <p:sp>
        <p:nvSpPr>
          <p:cNvPr id="7" name="文本框 6">
            <a:extLst>
              <a:ext uri="{FF2B5EF4-FFF2-40B4-BE49-F238E27FC236}">
                <a16:creationId xmlns:a16="http://schemas.microsoft.com/office/drawing/2014/main" id="{FE9D703C-1428-4E76-9D4B-424F40CA82C5}"/>
              </a:ext>
            </a:extLst>
          </p:cNvPr>
          <p:cNvSpPr txBox="1"/>
          <p:nvPr/>
        </p:nvSpPr>
        <p:spPr>
          <a:xfrm>
            <a:off x="6631128" y="980089"/>
            <a:ext cx="2256394" cy="707886"/>
          </a:xfrm>
          <a:prstGeom prst="rect">
            <a:avLst/>
          </a:prstGeom>
          <a:noFill/>
        </p:spPr>
        <p:txBody>
          <a:bodyPr wrap="square">
            <a:spAutoFit/>
          </a:bodyPr>
          <a:lstStyle/>
          <a:p>
            <a:r>
              <a:rPr lang="zh-CN" altLang="en-US" sz="2000" b="1" kern="1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输出结果是否正确，需要判断准则</a:t>
            </a:r>
            <a:endParaRPr lang="zh-CN" altLang="en-US" sz="2000" dirty="0"/>
          </a:p>
        </p:txBody>
      </p:sp>
      <p:cxnSp>
        <p:nvCxnSpPr>
          <p:cNvPr id="6" name="直线箭头连接符 5">
            <a:extLst>
              <a:ext uri="{FF2B5EF4-FFF2-40B4-BE49-F238E27FC236}">
                <a16:creationId xmlns:a16="http://schemas.microsoft.com/office/drawing/2014/main" id="{5B2D3C73-C848-7E24-D881-D1A7BA5F603B}"/>
              </a:ext>
            </a:extLst>
          </p:cNvPr>
          <p:cNvCxnSpPr>
            <a:cxnSpLocks/>
          </p:cNvCxnSpPr>
          <p:nvPr/>
        </p:nvCxnSpPr>
        <p:spPr>
          <a:xfrm flipH="1">
            <a:off x="6545766" y="1687975"/>
            <a:ext cx="568712" cy="564571"/>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07229"/>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zh-CN" dirty="0"/>
              <a:t>基于</a:t>
            </a:r>
            <a:r>
              <a:rPr lang="zh-CN" altLang="en-US" dirty="0"/>
              <a:t>批判性思维</a:t>
            </a:r>
            <a:r>
              <a:rPr lang="zh-CN" altLang="en-US" dirty="0">
                <a:effectLst/>
              </a:rPr>
              <a:t>的认知</a:t>
            </a:r>
            <a:endParaRPr kumimoji="1" lang="zh-CN" altLang="en-US" dirty="0"/>
          </a:p>
        </p:txBody>
      </p:sp>
      <p:sp>
        <p:nvSpPr>
          <p:cNvPr id="6" name="文本框 5">
            <a:extLst>
              <a:ext uri="{FF2B5EF4-FFF2-40B4-BE49-F238E27FC236}">
                <a16:creationId xmlns:a16="http://schemas.microsoft.com/office/drawing/2014/main" id="{D48A9B54-F99A-840E-693F-04E44103F0A1}"/>
              </a:ext>
            </a:extLst>
          </p:cNvPr>
          <p:cNvSpPr txBox="1"/>
          <p:nvPr/>
        </p:nvSpPr>
        <p:spPr>
          <a:xfrm>
            <a:off x="676781" y="976223"/>
            <a:ext cx="7790437" cy="646331"/>
          </a:xfrm>
          <a:prstGeom prst="rect">
            <a:avLst/>
          </a:prstGeom>
          <a:noFill/>
        </p:spPr>
        <p:txBody>
          <a:bodyPr wrap="square">
            <a:spAutoFit/>
          </a:bodyPr>
          <a:lstStyle/>
          <a:p>
            <a:r>
              <a:rPr lang="zh-CN" altLang="zh-CN" sz="1800" b="1" dirty="0">
                <a:effectLst/>
                <a:ea typeface="DengXian" panose="02010600030101010101" pitchFamily="2" charset="-122"/>
                <a:cs typeface="MS Mincho" panose="02020609040205080304" pitchFamily="49" charset="-128"/>
              </a:rPr>
              <a:t>软件测试就是</a:t>
            </a:r>
            <a:r>
              <a:rPr lang="zh-CN" altLang="zh-CN" sz="1800" b="1" dirty="0">
                <a:effectLst/>
                <a:ea typeface="MS Mincho" panose="02020609040205080304" pitchFamily="49" charset="-128"/>
                <a:cs typeface="MS Mincho" panose="02020609040205080304" pitchFamily="49" charset="-128"/>
              </a:rPr>
              <a:t>借助</a:t>
            </a:r>
            <a:r>
              <a:rPr lang="zh-CN" altLang="zh-CN" sz="1800" b="1" dirty="0">
                <a:effectLst/>
                <a:ea typeface="宋体" panose="02010600030101010101" pitchFamily="2" charset="-122"/>
                <a:cs typeface="宋体" panose="02010600030101010101" pitchFamily="2" charset="-122"/>
              </a:rPr>
              <a:t>观</a:t>
            </a:r>
            <a:r>
              <a:rPr lang="zh-CN" altLang="zh-CN" sz="1800" b="1" dirty="0">
                <a:effectLst/>
                <a:ea typeface="MS Mincho" panose="02020609040205080304" pitchFamily="49" charset="-128"/>
                <a:cs typeface="MS Mincho" panose="02020609040205080304" pitchFamily="49" charset="-128"/>
              </a:rPr>
              <a:t>察、</a:t>
            </a:r>
            <a:r>
              <a:rPr lang="zh-CN" altLang="zh-CN" sz="1800" b="1" dirty="0">
                <a:effectLst/>
                <a:ea typeface="宋体" panose="02010600030101010101" pitchFamily="2" charset="-122"/>
                <a:cs typeface="宋体" panose="02010600030101010101" pitchFamily="2" charset="-122"/>
              </a:rPr>
              <a:t>经验</a:t>
            </a:r>
            <a:r>
              <a:rPr lang="zh-CN" altLang="zh-CN" sz="1800" b="1" dirty="0">
                <a:effectLst/>
                <a:ea typeface="MS Mincho" panose="02020609040205080304" pitchFamily="49" charset="-128"/>
                <a:cs typeface="MS Mincho" panose="02020609040205080304" pitchFamily="49" charset="-128"/>
              </a:rPr>
              <a:t>、反思、推理或沟通等收集信息，并</a:t>
            </a:r>
            <a:r>
              <a:rPr lang="zh-CN" altLang="zh-CN" sz="1800" b="1" dirty="0">
                <a:effectLst/>
                <a:ea typeface="宋体" panose="02010600030101010101" pitchFamily="2" charset="-122"/>
                <a:cs typeface="宋体" panose="02010600030101010101" pitchFamily="2" charset="-122"/>
              </a:rPr>
              <a:t>对软件产品相关的质量信息进行</a:t>
            </a:r>
            <a:r>
              <a:rPr lang="zh-CN" altLang="zh-CN" sz="1800" b="1" dirty="0">
                <a:effectLst/>
                <a:ea typeface="MS Mincho" panose="02020609040205080304" pitchFamily="49" charset="-128"/>
                <a:cs typeface="MS Mincho" panose="02020609040205080304" pitchFamily="49" charset="-128"/>
              </a:rPr>
              <a:t>分析</a:t>
            </a:r>
            <a:r>
              <a:rPr lang="zh-CN" altLang="zh-CN" sz="1800" b="1" dirty="0">
                <a:effectLst/>
                <a:latin typeface="MS Mincho" panose="02020609040205080304" pitchFamily="49" charset="-128"/>
                <a:ea typeface="DengXian" panose="02010600030101010101" pitchFamily="2" charset="-122"/>
                <a:cs typeface="MS Mincho" panose="02020609040205080304" pitchFamily="49" charset="-128"/>
              </a:rPr>
              <a:t>，以此评估软件质量，并做出结论</a:t>
            </a:r>
            <a:r>
              <a:rPr lang="zh-CN" altLang="zh-CN" dirty="0">
                <a:effectLst/>
              </a:rPr>
              <a:t> </a:t>
            </a:r>
            <a:endParaRPr lang="zh-CN" altLang="en-US" dirty="0"/>
          </a:p>
        </p:txBody>
      </p:sp>
      <p:grpSp>
        <p:nvGrpSpPr>
          <p:cNvPr id="5" name="组合 4">
            <a:extLst>
              <a:ext uri="{FF2B5EF4-FFF2-40B4-BE49-F238E27FC236}">
                <a16:creationId xmlns:a16="http://schemas.microsoft.com/office/drawing/2014/main" id="{42E6638D-BE19-C8AF-7893-68A5808523E8}"/>
              </a:ext>
            </a:extLst>
          </p:cNvPr>
          <p:cNvGrpSpPr/>
          <p:nvPr/>
        </p:nvGrpSpPr>
        <p:grpSpPr>
          <a:xfrm>
            <a:off x="1231614" y="2299460"/>
            <a:ext cx="6580837" cy="2442973"/>
            <a:chOff x="1231614" y="1986152"/>
            <a:chExt cx="6580837" cy="2442973"/>
          </a:xfrm>
        </p:grpSpPr>
        <p:pic>
          <p:nvPicPr>
            <p:cNvPr id="7" name="图片 6">
              <a:extLst>
                <a:ext uri="{FF2B5EF4-FFF2-40B4-BE49-F238E27FC236}">
                  <a16:creationId xmlns:a16="http://schemas.microsoft.com/office/drawing/2014/main" id="{E6CE139F-052A-85D9-1471-04678832B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548" y="1986152"/>
              <a:ext cx="6480903" cy="2442973"/>
            </a:xfrm>
            <a:prstGeom prst="rect">
              <a:avLst/>
            </a:prstGeom>
          </p:spPr>
        </p:pic>
        <p:pic>
          <p:nvPicPr>
            <p:cNvPr id="4" name="图片 3">
              <a:extLst>
                <a:ext uri="{FF2B5EF4-FFF2-40B4-BE49-F238E27FC236}">
                  <a16:creationId xmlns:a16="http://schemas.microsoft.com/office/drawing/2014/main" id="{8DE56F78-8007-3F7A-0925-0B76244E9105}"/>
                </a:ext>
              </a:extLst>
            </p:cNvPr>
            <p:cNvPicPr>
              <a:picLocks noChangeAspect="1"/>
            </p:cNvPicPr>
            <p:nvPr/>
          </p:nvPicPr>
          <p:blipFill>
            <a:blip r:embed="rId3"/>
            <a:stretch>
              <a:fillRect/>
            </a:stretch>
          </p:blipFill>
          <p:spPr>
            <a:xfrm>
              <a:off x="1231614" y="1986152"/>
              <a:ext cx="1276696" cy="1693750"/>
            </a:xfrm>
            <a:prstGeom prst="rect">
              <a:avLst/>
            </a:prstGeom>
          </p:spPr>
        </p:pic>
      </p:grpSp>
      <p:sp>
        <p:nvSpPr>
          <p:cNvPr id="3" name="文本框 2">
            <a:extLst>
              <a:ext uri="{FF2B5EF4-FFF2-40B4-BE49-F238E27FC236}">
                <a16:creationId xmlns:a16="http://schemas.microsoft.com/office/drawing/2014/main" id="{AF3ECC10-BFEF-F3CF-7802-8DDB6C0FFBE2}"/>
              </a:ext>
            </a:extLst>
          </p:cNvPr>
          <p:cNvSpPr txBox="1"/>
          <p:nvPr/>
        </p:nvSpPr>
        <p:spPr>
          <a:xfrm>
            <a:off x="5869372" y="1609444"/>
            <a:ext cx="1800493" cy="369332"/>
          </a:xfrm>
          <a:prstGeom prst="rect">
            <a:avLst/>
          </a:prstGeom>
          <a:noFill/>
        </p:spPr>
        <p:txBody>
          <a:bodyPr wrap="none" rtlCol="0">
            <a:spAutoFit/>
          </a:bodyPr>
          <a:lstStyle/>
          <a:p>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不断探索的过程</a:t>
            </a:r>
          </a:p>
        </p:txBody>
      </p:sp>
      <p:cxnSp>
        <p:nvCxnSpPr>
          <p:cNvPr id="8" name="直线箭头连接符 7">
            <a:extLst>
              <a:ext uri="{FF2B5EF4-FFF2-40B4-BE49-F238E27FC236}">
                <a16:creationId xmlns:a16="http://schemas.microsoft.com/office/drawing/2014/main" id="{39AE43D8-2518-D25D-51F7-4A9570B89532}"/>
              </a:ext>
            </a:extLst>
          </p:cNvPr>
          <p:cNvCxnSpPr>
            <a:cxnSpLocks/>
          </p:cNvCxnSpPr>
          <p:nvPr/>
        </p:nvCxnSpPr>
        <p:spPr>
          <a:xfrm flipH="1">
            <a:off x="4404732" y="1943238"/>
            <a:ext cx="1550019" cy="487728"/>
          </a:xfrm>
          <a:prstGeom prst="straightConnector1">
            <a:avLst/>
          </a:prstGeom>
          <a:ln w="1905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3042"/>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fontScale="90000"/>
          </a:bodyPr>
          <a:lstStyle/>
          <a:p>
            <a:r>
              <a:rPr lang="en-US" altLang="zh-CN" sz="4800" b="1" dirty="0">
                <a:solidFill>
                  <a:schemeClr val="accent2">
                    <a:lumMod val="75000"/>
                  </a:schemeClr>
                </a:solidFill>
              </a:rPr>
              <a:t>1.4</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测试与质量保证的关系</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356442524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BA7EA-E9CA-B1D9-DAA6-4BDC45A9D09A}"/>
              </a:ext>
            </a:extLst>
          </p:cNvPr>
          <p:cNvSpPr>
            <a:spLocks noGrp="1"/>
          </p:cNvSpPr>
          <p:nvPr>
            <p:ph type="title"/>
          </p:nvPr>
        </p:nvSpPr>
        <p:spPr/>
        <p:txBody>
          <a:bodyPr/>
          <a:lstStyle/>
          <a:p>
            <a:r>
              <a:rPr lang="zh-CN" altLang="en-US" dirty="0"/>
              <a:t>什么是</a:t>
            </a:r>
            <a:r>
              <a:rPr kumimoji="1" lang="en-US" altLang="zh-CN" dirty="0"/>
              <a:t>SQA</a:t>
            </a:r>
            <a:r>
              <a:rPr lang="zh-CN" altLang="en-US" dirty="0"/>
              <a:t>？</a:t>
            </a:r>
            <a:endParaRPr kumimoji="1" lang="zh-CN" altLang="en-US" dirty="0"/>
          </a:p>
        </p:txBody>
      </p:sp>
      <p:sp>
        <p:nvSpPr>
          <p:cNvPr id="3" name="文本占位符 2">
            <a:extLst>
              <a:ext uri="{FF2B5EF4-FFF2-40B4-BE49-F238E27FC236}">
                <a16:creationId xmlns:a16="http://schemas.microsoft.com/office/drawing/2014/main" id="{A0875A10-CEB9-AE78-6AD4-DE5648FB553D}"/>
              </a:ext>
            </a:extLst>
          </p:cNvPr>
          <p:cNvSpPr>
            <a:spLocks noGrp="1"/>
          </p:cNvSpPr>
          <p:nvPr>
            <p:ph type="body" sz="quarter" idx="11"/>
          </p:nvPr>
        </p:nvSpPr>
        <p:spPr>
          <a:xfrm>
            <a:off x="812285" y="2356666"/>
            <a:ext cx="7849693" cy="1945827"/>
          </a:xfrm>
        </p:spPr>
        <p:txBody>
          <a:bodyPr>
            <a:normAutofit/>
          </a:bodyPr>
          <a:lstStyle/>
          <a:p>
            <a:pPr marL="400050" indent="-400050">
              <a:lnSpc>
                <a:spcPct val="120000"/>
              </a:lnSpc>
              <a:buFont typeface="Wingdings" charset="2"/>
              <a:buChar char="²"/>
            </a:pPr>
            <a:r>
              <a:rPr lang="zh-CN" altLang="zh-CN" sz="1800" dirty="0"/>
              <a:t>对软件工程各个阶段的进展、完成质量及出现的问题进行评审、跟踪。</a:t>
            </a:r>
          </a:p>
          <a:p>
            <a:pPr marL="400050" indent="-400050">
              <a:lnSpc>
                <a:spcPct val="120000"/>
              </a:lnSpc>
              <a:buFont typeface="Wingdings" charset="2"/>
              <a:buChar char="²"/>
            </a:pPr>
            <a:r>
              <a:rPr lang="zh-CN" altLang="zh-CN" sz="1800" dirty="0"/>
              <a:t>审查和验证软件产品是否遵守适用的标准、规程和要求，并最终确保符合标准、满足要求。</a:t>
            </a:r>
          </a:p>
          <a:p>
            <a:pPr marL="400050" indent="-400050">
              <a:lnSpc>
                <a:spcPct val="120000"/>
              </a:lnSpc>
              <a:buFont typeface="Wingdings" charset="2"/>
              <a:buChar char="²"/>
            </a:pPr>
            <a:r>
              <a:rPr lang="zh-CN" altLang="zh-CN" sz="1800" dirty="0"/>
              <a:t>建立软件质量要素的度量机制，了解各种指标的量化信息，向管理者提供可视信息。</a:t>
            </a:r>
          </a:p>
        </p:txBody>
      </p:sp>
      <p:sp>
        <p:nvSpPr>
          <p:cNvPr id="4" name="矩形 3">
            <a:extLst>
              <a:ext uri="{FF2B5EF4-FFF2-40B4-BE49-F238E27FC236}">
                <a16:creationId xmlns:a16="http://schemas.microsoft.com/office/drawing/2014/main" id="{E6A3F98C-6A0C-E336-F6E9-9016999C205F}"/>
              </a:ext>
            </a:extLst>
          </p:cNvPr>
          <p:cNvSpPr/>
          <p:nvPr/>
        </p:nvSpPr>
        <p:spPr>
          <a:xfrm>
            <a:off x="628649" y="1005577"/>
            <a:ext cx="8216967" cy="1503617"/>
          </a:xfrm>
          <a:prstGeom prst="rect">
            <a:avLst/>
          </a:prstGeom>
        </p:spPr>
        <p:txBody>
          <a:bodyPr wrap="square">
            <a:spAutoFit/>
          </a:bodyPr>
          <a:lstStyle/>
          <a:p>
            <a:pPr>
              <a:lnSpc>
                <a:spcPct val="130000"/>
              </a:lnSpc>
            </a:pP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软件质量保证（</a:t>
            </a:r>
            <a:r>
              <a:rPr lang="en-US"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Software Quality Assurance</a:t>
            </a: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a:t>
            </a:r>
            <a:r>
              <a:rPr lang="en-US"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SQA</a:t>
            </a:r>
            <a:r>
              <a:rPr lang="zh-CN" altLang="zh-CN" dirty="0">
                <a:solidFill>
                  <a:schemeClr val="accent1">
                    <a:lumMod val="25000"/>
                  </a:schemeClr>
                </a:solidFill>
                <a:latin typeface="Arial" panose="020B0604020202020204" pitchFamily="34" charset="0"/>
                <a:ea typeface="KaiTi" panose="02010609060101010101" pitchFamily="49" charset="-122"/>
                <a:cs typeface="Arial" panose="020B0604020202020204" pitchFamily="34" charset="0"/>
              </a:rPr>
              <a:t>）活动是通过对软件产品有计划的进行评审和审计来验证软件是否合乎标准的系统工程，通过协调、审查和跟踪以获取有用信息，形成分析结果以指导软件过程。</a:t>
            </a:r>
          </a:p>
          <a:p>
            <a:pPr lvl="0">
              <a:lnSpc>
                <a:spcPct val="130000"/>
              </a:lnSpc>
            </a:pPr>
            <a:endParaRPr lang="en-US" altLang="zh-CN" dirty="0"/>
          </a:p>
        </p:txBody>
      </p:sp>
    </p:spTree>
    <p:extLst>
      <p:ext uri="{BB962C8B-B14F-4D97-AF65-F5344CB8AC3E}">
        <p14:creationId xmlns:p14="http://schemas.microsoft.com/office/powerpoint/2010/main" val="662411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41334" y="229139"/>
            <a:ext cx="5720965" cy="594009"/>
          </a:xfrm>
        </p:spPr>
        <p:txBody>
          <a:bodyPr/>
          <a:lstStyle/>
          <a:p>
            <a:r>
              <a:rPr lang="en-US" altLang="zh-CN" dirty="0"/>
              <a:t>SQA</a:t>
            </a:r>
            <a:r>
              <a:rPr lang="zh-CN" altLang="en-US" dirty="0"/>
              <a:t>活动</a:t>
            </a:r>
          </a:p>
        </p:txBody>
      </p:sp>
      <p:sp>
        <p:nvSpPr>
          <p:cNvPr id="26627" name="Rectangle 3"/>
          <p:cNvSpPr>
            <a:spLocks noGrp="1" noChangeArrowheads="1"/>
          </p:cNvSpPr>
          <p:nvPr>
            <p:ph type="body" idx="1"/>
          </p:nvPr>
        </p:nvSpPr>
        <p:spPr>
          <a:xfrm>
            <a:off x="1835335" y="1133361"/>
            <a:ext cx="3174299" cy="3233738"/>
          </a:xfrm>
        </p:spPr>
        <p:txBody>
          <a:bodyPr>
            <a:normAutofit/>
          </a:bodyPr>
          <a:lstStyle/>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技术方法的应用</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正式技术评审的实施</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软件测试</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标准的执行</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修改的控制</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度量</a:t>
            </a:r>
          </a:p>
          <a:p>
            <a:pPr marL="257175" lvl="1" indent="-257175" eaLnBrk="0" hangingPunct="0">
              <a:lnSpc>
                <a:spcPct val="130000"/>
              </a:lnSpc>
              <a:buClr>
                <a:schemeClr val="accent1">
                  <a:lumMod val="50000"/>
                </a:schemeClr>
              </a:buClr>
              <a:buSzPct val="90000"/>
              <a:buFont typeface="Wingdings" charset="2"/>
              <a:buChar char="p"/>
            </a:pPr>
            <a:r>
              <a:rPr lang="zh-CN" altLang="en-US" sz="2000" dirty="0">
                <a:ea typeface="楷体"/>
                <a:cs typeface="楷体"/>
              </a:rPr>
              <a:t>质量记录和记录保存</a:t>
            </a:r>
          </a:p>
        </p:txBody>
      </p:sp>
      <p:pic>
        <p:nvPicPr>
          <p:cNvPr id="26629" name="Picture 6" descr="http://www.mahavirtraders.co.in/images/pges%20img/software_bug.jpg"/>
          <p:cNvPicPr>
            <a:picLocks noChangeAspect="1" noChangeArrowheads="1"/>
          </p:cNvPicPr>
          <p:nvPr/>
        </p:nvPicPr>
        <p:blipFill>
          <a:blip r:embed="rId3" cstate="print"/>
          <a:srcRect/>
          <a:stretch>
            <a:fillRect/>
          </a:stretch>
        </p:blipFill>
        <p:spPr bwMode="auto">
          <a:xfrm>
            <a:off x="5201700" y="995437"/>
            <a:ext cx="3371662" cy="3371662"/>
          </a:xfrm>
          <a:prstGeom prst="rect">
            <a:avLst/>
          </a:prstGeom>
          <a:noFill/>
          <a:ln w="9525">
            <a:noFill/>
            <a:miter lim="800000"/>
            <a:headEnd/>
            <a:tailEnd/>
          </a:ln>
        </p:spPr>
      </p:pic>
    </p:spTree>
    <p:extLst>
      <p:ext uri="{BB962C8B-B14F-4D97-AF65-F5344CB8AC3E}">
        <p14:creationId xmlns:p14="http://schemas.microsoft.com/office/powerpoint/2010/main" val="1176486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2435" y="247064"/>
            <a:ext cx="4914546" cy="546236"/>
          </a:xfrm>
        </p:spPr>
        <p:txBody>
          <a:bodyPr>
            <a:normAutofit/>
          </a:bodyPr>
          <a:lstStyle/>
          <a:p>
            <a:r>
              <a:rPr lang="zh-CN" altLang="en-US" dirty="0"/>
              <a:t>软件测试</a:t>
            </a:r>
            <a:r>
              <a:rPr lang="en-US" altLang="zh-CN" dirty="0"/>
              <a:t> vs. SQA</a:t>
            </a:r>
            <a:endParaRPr lang="zh-CN" altLang="en-US" dirty="0"/>
          </a:p>
        </p:txBody>
      </p:sp>
      <p:sp>
        <p:nvSpPr>
          <p:cNvPr id="34822" name="Rectangle 34"/>
          <p:cNvSpPr>
            <a:spLocks noChangeArrowheads="1"/>
          </p:cNvSpPr>
          <p:nvPr/>
        </p:nvSpPr>
        <p:spPr bwMode="auto">
          <a:xfrm>
            <a:off x="1143000" y="-103873"/>
            <a:ext cx="65" cy="207749"/>
          </a:xfrm>
          <a:prstGeom prst="rect">
            <a:avLst/>
          </a:prstGeom>
          <a:noFill/>
          <a:ln w="9525">
            <a:noFill/>
            <a:miter lim="800000"/>
            <a:headEnd/>
            <a:tailEnd/>
          </a:ln>
        </p:spPr>
        <p:txBody>
          <a:bodyPr wrap="none" lIns="0" tIns="0" rIns="0" bIns="0" anchor="ctr">
            <a:spAutoFit/>
          </a:bodyPr>
          <a:lstStyle/>
          <a:p>
            <a:endParaRPr lang="zh-CN" altLang="en-US" sz="1350"/>
          </a:p>
        </p:txBody>
      </p:sp>
      <p:sp>
        <p:nvSpPr>
          <p:cNvPr id="2" name="矩形 1"/>
          <p:cNvSpPr/>
          <p:nvPr/>
        </p:nvSpPr>
        <p:spPr>
          <a:xfrm>
            <a:off x="835393" y="1046734"/>
            <a:ext cx="7586711" cy="2632965"/>
          </a:xfrm>
          <a:prstGeom prst="rect">
            <a:avLst/>
          </a:prstGeom>
        </p:spPr>
        <p:txBody>
          <a:bodyPr wrap="square">
            <a:spAutoFit/>
          </a:bodyPr>
          <a:lstStyle/>
          <a:p>
            <a:pPr marL="257175" indent="-257175">
              <a:lnSpc>
                <a:spcPct val="130000"/>
              </a:lnSpc>
              <a:buFont typeface="Wingdings" charset="2"/>
              <a:buChar char="²"/>
            </a:pP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指导、监督软件测试的计划和执行，督促测试工作的结果客观、准确和有效，并协助测试流程的改进。</a:t>
            </a:r>
            <a:endParaRPr lang="en-US" altLang="zh-CN" dirty="0">
              <a:latin typeface="Microsoft YaHei" panose="020B0503020204020204" pitchFamily="34" charset="-122"/>
              <a:ea typeface="Microsoft YaHei" panose="020B0503020204020204" pitchFamily="34" charset="-122"/>
            </a:endParaRPr>
          </a:p>
          <a:p>
            <a:pPr marL="257175" indent="-257175">
              <a:lnSpc>
                <a:spcPct val="130000"/>
              </a:lnSpc>
              <a:buFont typeface="Wingdings" charset="2"/>
              <a:buChar char="²"/>
            </a:pPr>
            <a:r>
              <a:rPr lang="zh-CN" altLang="zh-CN" dirty="0">
                <a:latin typeface="Microsoft YaHei" panose="020B0503020204020204" pitchFamily="34" charset="-122"/>
                <a:ea typeface="Microsoft YaHei" panose="020B0503020204020204" pitchFamily="34" charset="-122"/>
              </a:rPr>
              <a:t>软件测试是</a:t>
            </a: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重要手段之一，为</a:t>
            </a:r>
            <a:r>
              <a:rPr lang="en-US" altLang="zh-CN" dirty="0">
                <a:latin typeface="Microsoft YaHei" panose="020B0503020204020204" pitchFamily="34" charset="-122"/>
                <a:ea typeface="Microsoft YaHei" panose="020B0503020204020204" pitchFamily="34" charset="-122"/>
              </a:rPr>
              <a:t>SQA</a:t>
            </a:r>
            <a:r>
              <a:rPr lang="zh-CN" altLang="zh-CN" dirty="0">
                <a:latin typeface="Microsoft YaHei" panose="020B0503020204020204" pitchFamily="34" charset="-122"/>
                <a:ea typeface="Microsoft YaHei" panose="020B0503020204020204" pitchFamily="34" charset="-122"/>
              </a:rPr>
              <a:t>提供所需的数据，作为质量评价的客观依据。</a:t>
            </a:r>
            <a:endParaRPr lang="en-US" altLang="zh-CN" dirty="0">
              <a:latin typeface="Microsoft YaHei" panose="020B0503020204020204" pitchFamily="34" charset="-122"/>
              <a:ea typeface="Microsoft YaHei" panose="020B0503020204020204" pitchFamily="34" charset="-122"/>
            </a:endParaRPr>
          </a:p>
          <a:p>
            <a:pPr>
              <a:lnSpc>
                <a:spcPct val="130000"/>
              </a:lnSpc>
            </a:pPr>
            <a:endParaRPr lang="en-US" altLang="zh-CN" dirty="0">
              <a:latin typeface="Microsoft YaHei" panose="020B0503020204020204" pitchFamily="34" charset="-122"/>
              <a:ea typeface="Microsoft YaHei" panose="020B0503020204020204" pitchFamily="34" charset="-122"/>
            </a:endParaRPr>
          </a:p>
          <a:p>
            <a:pPr marL="257175" indent="-257175">
              <a:lnSpc>
                <a:spcPct val="140000"/>
              </a:lnSpc>
              <a:buFont typeface="Wingdings" charset="2"/>
              <a:buChar char="²"/>
            </a:pPr>
            <a:r>
              <a:rPr lang="en-US" altLang="zh-CN" dirty="0">
                <a:solidFill>
                  <a:srgbClr val="FF6600"/>
                </a:solidFill>
                <a:latin typeface="Microsoft YaHei" panose="020B0503020204020204" pitchFamily="34" charset="-122"/>
                <a:ea typeface="Microsoft YaHei" panose="020B0503020204020204" pitchFamily="34" charset="-122"/>
              </a:rPr>
              <a:t>SQA</a:t>
            </a:r>
            <a:r>
              <a:rPr lang="zh-CN" altLang="zh-CN" dirty="0">
                <a:solidFill>
                  <a:srgbClr val="FF6600"/>
                </a:solidFill>
                <a:latin typeface="Microsoft YaHei" panose="020B0503020204020204" pitchFamily="34" charset="-122"/>
                <a:ea typeface="Microsoft YaHei" panose="020B0503020204020204" pitchFamily="34" charset="-122"/>
              </a:rPr>
              <a:t>是一项管理工作，侧重于对流程的评审和监控</a:t>
            </a:r>
            <a:endParaRPr lang="en-US" altLang="zh-CN" dirty="0">
              <a:solidFill>
                <a:srgbClr val="FF6600"/>
              </a:solidFill>
              <a:latin typeface="Microsoft YaHei" panose="020B0503020204020204" pitchFamily="34" charset="-122"/>
              <a:ea typeface="Microsoft YaHei" panose="020B0503020204020204" pitchFamily="34" charset="-122"/>
            </a:endParaRPr>
          </a:p>
          <a:p>
            <a:pPr marL="257175" indent="-257175">
              <a:lnSpc>
                <a:spcPct val="140000"/>
              </a:lnSpc>
              <a:buFont typeface="Wingdings" charset="2"/>
              <a:buChar char="²"/>
            </a:pPr>
            <a:r>
              <a:rPr lang="zh-CN" altLang="zh-CN" dirty="0">
                <a:solidFill>
                  <a:srgbClr val="FF6600"/>
                </a:solidFill>
                <a:latin typeface="Microsoft YaHei" panose="020B0503020204020204" pitchFamily="34" charset="-122"/>
                <a:ea typeface="Microsoft YaHei" panose="020B0503020204020204" pitchFamily="34" charset="-122"/>
              </a:rPr>
              <a:t>测试是一项技术性的工作，侧重对产品进行评估和验证 </a:t>
            </a:r>
            <a:endParaRPr lang="zh-CN" altLang="en-US" dirty="0">
              <a:solidFill>
                <a:srgbClr val="FF66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362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在敏捷时代，如何看待软件测试？ </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87251F7C-B95D-D40B-41F1-72404284EB3E}"/>
              </a:ext>
            </a:extLst>
          </p:cNvPr>
          <p:cNvSpPr txBox="1"/>
          <p:nvPr/>
        </p:nvSpPr>
        <p:spPr>
          <a:xfrm>
            <a:off x="843849" y="1292922"/>
            <a:ext cx="6713088" cy="2356479"/>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敏捷开发模式中，提倡整个团队对质量、对测试负责</a:t>
            </a:r>
            <a:endParaRPr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开发与测试越来越融合，如微软测试人员转型</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持续交付倒逼持续测试，但测试最容易成为瓶颈</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测试左移、测试前移，让开发做更多的测试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测试驱动开发（</a:t>
            </a:r>
            <a:r>
              <a:rPr lang="en-US" altLang="zh-CN" sz="2000" dirty="0">
                <a:latin typeface="微软雅黑" panose="020B0503020204020204" pitchFamily="34" charset="-122"/>
                <a:ea typeface="微软雅黑" panose="020B0503020204020204" pitchFamily="34" charset="-122"/>
              </a:rPr>
              <a:t>TDD</a:t>
            </a:r>
            <a:r>
              <a:rPr lang="zh-CN" altLang="en-US" sz="2000" dirty="0">
                <a:latin typeface="微软雅黑" panose="020B0503020204020204" pitchFamily="34" charset="-122"/>
                <a:ea typeface="微软雅黑" panose="020B0503020204020204" pitchFamily="34" charset="-122"/>
              </a:rPr>
              <a:t>）：测试在前、开发在后</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0982050"/>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1.5</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测试与开发的关系</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47258048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a:xfrm>
            <a:off x="562988" y="288736"/>
            <a:ext cx="7357005" cy="523875"/>
          </a:xfrm>
        </p:spPr>
        <p:txBody>
          <a:bodyPr>
            <a:normAutofit/>
          </a:bodyPr>
          <a:lstStyle/>
          <a:p>
            <a:r>
              <a:rPr lang="zh-CN" altLang="en-US" dirty="0"/>
              <a:t>测试不是开发下一道工序</a:t>
            </a:r>
            <a:endParaRPr kumimoji="1" lang="zh-CN" altLang="en-US" dirty="0"/>
          </a:p>
        </p:txBody>
      </p:sp>
      <p:sp>
        <p:nvSpPr>
          <p:cNvPr id="4" name="圆角矩形 3">
            <a:extLst>
              <a:ext uri="{FF2B5EF4-FFF2-40B4-BE49-F238E27FC236}">
                <a16:creationId xmlns:a16="http://schemas.microsoft.com/office/drawing/2014/main" id="{C5467468-F90E-C631-9DC3-73768A4D0FA5}"/>
              </a:ext>
            </a:extLst>
          </p:cNvPr>
          <p:cNvSpPr/>
          <p:nvPr/>
        </p:nvSpPr>
        <p:spPr>
          <a:xfrm>
            <a:off x="2514600" y="10356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需求定义</a:t>
            </a:r>
          </a:p>
        </p:txBody>
      </p:sp>
      <p:sp>
        <p:nvSpPr>
          <p:cNvPr id="5" name="圆角矩形 4">
            <a:extLst>
              <a:ext uri="{FF2B5EF4-FFF2-40B4-BE49-F238E27FC236}">
                <a16:creationId xmlns:a16="http://schemas.microsoft.com/office/drawing/2014/main" id="{F5A49150-97CA-33EE-0787-1EF4D5AE0278}"/>
              </a:ext>
            </a:extLst>
          </p:cNvPr>
          <p:cNvSpPr/>
          <p:nvPr/>
        </p:nvSpPr>
        <p:spPr>
          <a:xfrm>
            <a:off x="3303277" y="18479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设计</a:t>
            </a:r>
          </a:p>
        </p:txBody>
      </p:sp>
      <p:sp>
        <p:nvSpPr>
          <p:cNvPr id="8" name="圆角矩形 7">
            <a:extLst>
              <a:ext uri="{FF2B5EF4-FFF2-40B4-BE49-F238E27FC236}">
                <a16:creationId xmlns:a16="http://schemas.microsoft.com/office/drawing/2014/main" id="{61E0E5CB-2A7B-6A77-306B-A780478A1C4A}"/>
              </a:ext>
            </a:extLst>
          </p:cNvPr>
          <p:cNvSpPr/>
          <p:nvPr/>
        </p:nvSpPr>
        <p:spPr>
          <a:xfrm>
            <a:off x="3984315" y="2666805"/>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编程</a:t>
            </a:r>
          </a:p>
        </p:txBody>
      </p:sp>
      <p:sp>
        <p:nvSpPr>
          <p:cNvPr id="9" name="圆角矩形 8">
            <a:extLst>
              <a:ext uri="{FF2B5EF4-FFF2-40B4-BE49-F238E27FC236}">
                <a16:creationId xmlns:a16="http://schemas.microsoft.com/office/drawing/2014/main" id="{2900FB23-D93A-A44E-52FD-1E5CD50BEA38}"/>
              </a:ext>
            </a:extLst>
          </p:cNvPr>
          <p:cNvSpPr/>
          <p:nvPr/>
        </p:nvSpPr>
        <p:spPr>
          <a:xfrm>
            <a:off x="4838700" y="341490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测试</a:t>
            </a:r>
          </a:p>
        </p:txBody>
      </p:sp>
      <p:sp>
        <p:nvSpPr>
          <p:cNvPr id="10" name="圆角矩形 9">
            <a:extLst>
              <a:ext uri="{FF2B5EF4-FFF2-40B4-BE49-F238E27FC236}">
                <a16:creationId xmlns:a16="http://schemas.microsoft.com/office/drawing/2014/main" id="{5B97217B-B0AF-286A-46AC-9C63A28B5922}"/>
              </a:ext>
            </a:extLst>
          </p:cNvPr>
          <p:cNvSpPr/>
          <p:nvPr/>
        </p:nvSpPr>
        <p:spPr>
          <a:xfrm>
            <a:off x="5786437" y="4241592"/>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交付</a:t>
            </a:r>
          </a:p>
        </p:txBody>
      </p:sp>
      <p:cxnSp>
        <p:nvCxnSpPr>
          <p:cNvPr id="12" name="曲线连接符 11">
            <a:extLst>
              <a:ext uri="{FF2B5EF4-FFF2-40B4-BE49-F238E27FC236}">
                <a16:creationId xmlns:a16="http://schemas.microsoft.com/office/drawing/2014/main" id="{011B6258-96CE-4610-02A9-DE0DCFC6F5BF}"/>
              </a:ext>
            </a:extLst>
          </p:cNvPr>
          <p:cNvCxnSpPr>
            <a:stCxn id="4" idx="3"/>
          </p:cNvCxnSpPr>
          <p:nvPr/>
        </p:nvCxnSpPr>
        <p:spPr>
          <a:xfrm>
            <a:off x="3876675" y="1269011"/>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a:extLst>
              <a:ext uri="{FF2B5EF4-FFF2-40B4-BE49-F238E27FC236}">
                <a16:creationId xmlns:a16="http://schemas.microsoft.com/office/drawing/2014/main" id="{DCCFFE64-E493-7EE5-22A4-BFDFF74949EA}"/>
              </a:ext>
            </a:extLst>
          </p:cNvPr>
          <p:cNvCxnSpPr>
            <a:cxnSpLocks/>
            <a:stCxn id="5" idx="3"/>
          </p:cNvCxnSpPr>
          <p:nvPr/>
        </p:nvCxnSpPr>
        <p:spPr>
          <a:xfrm>
            <a:off x="4665352" y="2081311"/>
            <a:ext cx="468622"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EC438B6F-E326-F32D-3558-3FF261876D02}"/>
              </a:ext>
            </a:extLst>
          </p:cNvPr>
          <p:cNvCxnSpPr/>
          <p:nvPr/>
        </p:nvCxnSpPr>
        <p:spPr>
          <a:xfrm>
            <a:off x="6200775" y="3662655"/>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a:extLst>
              <a:ext uri="{FF2B5EF4-FFF2-40B4-BE49-F238E27FC236}">
                <a16:creationId xmlns:a16="http://schemas.microsoft.com/office/drawing/2014/main" id="{2B7CF0E0-05E4-ED70-5804-3000F30362E0}"/>
              </a:ext>
            </a:extLst>
          </p:cNvPr>
          <p:cNvCxnSpPr>
            <a:cxnSpLocks/>
            <a:stCxn id="8" idx="3"/>
          </p:cNvCxnSpPr>
          <p:nvPr/>
        </p:nvCxnSpPr>
        <p:spPr>
          <a:xfrm>
            <a:off x="5346390" y="2900168"/>
            <a:ext cx="425760" cy="51474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726492D1-5FFE-F28E-9FCB-FADB27814354}"/>
              </a:ext>
            </a:extLst>
          </p:cNvPr>
          <p:cNvGrpSpPr/>
          <p:nvPr/>
        </p:nvGrpSpPr>
        <p:grpSpPr>
          <a:xfrm>
            <a:off x="4933000" y="3078157"/>
            <a:ext cx="1085850" cy="1083274"/>
            <a:chOff x="6343650" y="1164626"/>
            <a:chExt cx="1085850" cy="1083274"/>
          </a:xfrm>
        </p:grpSpPr>
        <p:cxnSp>
          <p:nvCxnSpPr>
            <p:cNvPr id="28" name="直线连接符 27">
              <a:extLst>
                <a:ext uri="{FF2B5EF4-FFF2-40B4-BE49-F238E27FC236}">
                  <a16:creationId xmlns:a16="http://schemas.microsoft.com/office/drawing/2014/main" id="{803230F0-2D29-9651-C310-F15AB2EF0954}"/>
                </a:ext>
              </a:extLst>
            </p:cNvPr>
            <p:cNvCxnSpPr>
              <a:cxnSpLocks/>
            </p:cNvCxnSpPr>
            <p:nvPr/>
          </p:nvCxnSpPr>
          <p:spPr>
            <a:xfrm>
              <a:off x="6343650" y="1329586"/>
              <a:ext cx="1085850" cy="751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9F253C8C-180F-24C9-8A72-884247553925}"/>
                </a:ext>
              </a:extLst>
            </p:cNvPr>
            <p:cNvCxnSpPr>
              <a:cxnSpLocks/>
            </p:cNvCxnSpPr>
            <p:nvPr/>
          </p:nvCxnSpPr>
          <p:spPr>
            <a:xfrm flipV="1">
              <a:off x="6734175" y="1164626"/>
              <a:ext cx="333374" cy="10832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3874263"/>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44D40-1D69-FE20-78A8-FB817A38C9B7}"/>
              </a:ext>
            </a:extLst>
          </p:cNvPr>
          <p:cNvSpPr>
            <a:spLocks noGrp="1"/>
          </p:cNvSpPr>
          <p:nvPr>
            <p:ph type="title"/>
          </p:nvPr>
        </p:nvSpPr>
        <p:spPr/>
        <p:txBody>
          <a:bodyPr/>
          <a:lstStyle/>
          <a:p>
            <a:r>
              <a:rPr lang="zh-CN" altLang="en-US" dirty="0"/>
              <a:t>测试与开发是并行、协作的关系</a:t>
            </a:r>
            <a:endParaRPr kumimoji="1" lang="zh-CN" altLang="en-US" sz="2000" b="0" dirty="0"/>
          </a:p>
        </p:txBody>
      </p:sp>
      <p:pic>
        <p:nvPicPr>
          <p:cNvPr id="3" name="图片 2">
            <a:extLst>
              <a:ext uri="{FF2B5EF4-FFF2-40B4-BE49-F238E27FC236}">
                <a16:creationId xmlns:a16="http://schemas.microsoft.com/office/drawing/2014/main" id="{4FA81B32-A39F-7B9B-85D7-BDD15A8AE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21" y="1053882"/>
            <a:ext cx="6832600" cy="3534719"/>
          </a:xfrm>
          <a:prstGeom prst="rect">
            <a:avLst/>
          </a:prstGeom>
        </p:spPr>
      </p:pic>
    </p:spTree>
    <p:extLst>
      <p:ext uri="{BB962C8B-B14F-4D97-AF65-F5344CB8AC3E}">
        <p14:creationId xmlns:p14="http://schemas.microsoft.com/office/powerpoint/2010/main" val="2798610116"/>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DAB903-112D-32B5-A8C7-017A1E0A0CCC}"/>
              </a:ext>
            </a:extLst>
          </p:cNvPr>
          <p:cNvPicPr>
            <a:picLocks noChangeAspect="1"/>
          </p:cNvPicPr>
          <p:nvPr/>
        </p:nvPicPr>
        <p:blipFill>
          <a:blip r:embed="rId3">
            <a:duotone>
              <a:schemeClr val="accent1">
                <a:shade val="45000"/>
                <a:satMod val="135000"/>
              </a:schemeClr>
              <a:prstClr val="white"/>
            </a:duotone>
          </a:blip>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1.6</a:t>
            </a:r>
            <a:r>
              <a:rPr lang="zh-CN" altLang="en-US" sz="4800" b="1" dirty="0">
                <a:solidFill>
                  <a:schemeClr val="accent2">
                    <a:lumMod val="75000"/>
                  </a:schemeClr>
                </a:solidFill>
              </a:rPr>
              <a:t> </a:t>
            </a:r>
            <a:r>
              <a:rPr lang="zh-CN" altLang="en-US" sz="4800" b="1" dirty="0">
                <a:solidFill>
                  <a:schemeClr val="accent2">
                    <a:lumMod val="75000"/>
                  </a:schemeClr>
                </a:solidFill>
                <a:sym typeface="+mn-ea"/>
              </a:rPr>
              <a:t>测试驱动开发的思想</a:t>
            </a:r>
            <a:endParaRPr lang="zh-CN" altLang="en-US" sz="4800" b="1" dirty="0">
              <a:solidFill>
                <a:schemeClr val="accent2">
                  <a:lumMod val="75000"/>
                </a:schemeClr>
              </a:solidFill>
            </a:endParaRPr>
          </a:p>
        </p:txBody>
      </p:sp>
    </p:spTree>
    <p:extLst>
      <p:ext uri="{BB962C8B-B14F-4D97-AF65-F5344CB8AC3E}">
        <p14:creationId xmlns:p14="http://schemas.microsoft.com/office/powerpoint/2010/main" val="945455287"/>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76128" y="54774"/>
            <a:ext cx="5875459" cy="765083"/>
          </a:xfrm>
        </p:spPr>
        <p:txBody>
          <a:bodyPr>
            <a:normAutofit/>
          </a:bodyPr>
          <a:lstStyle/>
          <a:p>
            <a:pPr marL="400050" indent="-266700">
              <a:lnSpc>
                <a:spcPct val="150000"/>
              </a:lnSpc>
            </a:pPr>
            <a:r>
              <a:rPr lang="en-US" altLang="zh-CN" sz="2700" b="1" dirty="0">
                <a:solidFill>
                  <a:srgbClr val="FFFF00"/>
                </a:solidFill>
                <a:latin typeface="+mj-ea"/>
              </a:rPr>
              <a:t> </a:t>
            </a:r>
            <a:r>
              <a:rPr lang="zh-CN" altLang="en-US" sz="3100" dirty="0"/>
              <a:t>测试驱动开发的思想</a:t>
            </a:r>
          </a:p>
        </p:txBody>
      </p:sp>
      <p:sp>
        <p:nvSpPr>
          <p:cNvPr id="6" name="Rectangle 3"/>
          <p:cNvSpPr txBox="1">
            <a:spLocks noChangeArrowheads="1"/>
          </p:cNvSpPr>
          <p:nvPr/>
        </p:nvSpPr>
        <p:spPr bwMode="auto">
          <a:xfrm>
            <a:off x="2271713" y="1613297"/>
            <a:ext cx="4135041" cy="1807370"/>
          </a:xfrm>
          <a:prstGeom prst="rect">
            <a:avLst/>
          </a:prstGeom>
          <a:noFill/>
          <a:ln w="9525">
            <a:noFill/>
            <a:miter lim="800000"/>
            <a:headEnd/>
            <a:tailEnd/>
          </a:ln>
        </p:spPr>
        <p:txBody>
          <a:bodyPr/>
          <a:lstStyle/>
          <a:p>
            <a:pPr marL="257175" indent="-257175">
              <a:lnSpc>
                <a:spcPct val="90000"/>
              </a:lnSpc>
              <a:spcBef>
                <a:spcPct val="20000"/>
              </a:spcBef>
              <a:buClr>
                <a:schemeClr val="folHlink"/>
              </a:buClr>
              <a:buSzPct val="90000"/>
              <a:buFont typeface="Wingdings" pitchFamily="2" charset="2"/>
              <a:buChar char="n"/>
              <a:defRPr/>
            </a:pPr>
            <a:endParaRPr lang="zh-CN" altLang="en-US" sz="2100" kern="0" dirty="0"/>
          </a:p>
        </p:txBody>
      </p:sp>
      <p:pic>
        <p:nvPicPr>
          <p:cNvPr id="35844" name="Picture 1" descr="10-5"/>
          <p:cNvPicPr>
            <a:picLocks noChangeAspect="1" noChangeArrowheads="1"/>
          </p:cNvPicPr>
          <p:nvPr/>
        </p:nvPicPr>
        <p:blipFill>
          <a:blip r:embed="rId3" cstate="print"/>
          <a:srcRect/>
          <a:stretch>
            <a:fillRect/>
          </a:stretch>
        </p:blipFill>
        <p:spPr bwMode="auto">
          <a:xfrm>
            <a:off x="1992530" y="1887630"/>
            <a:ext cx="4693406" cy="2714565"/>
          </a:xfrm>
          <a:prstGeom prst="rect">
            <a:avLst/>
          </a:prstGeom>
          <a:noFill/>
          <a:ln w="9525">
            <a:noFill/>
            <a:miter lim="800000"/>
            <a:headEnd/>
            <a:tailEnd/>
          </a:ln>
        </p:spPr>
      </p:pic>
      <p:sp>
        <p:nvSpPr>
          <p:cNvPr id="2" name="文本框 1">
            <a:extLst>
              <a:ext uri="{FF2B5EF4-FFF2-40B4-BE49-F238E27FC236}">
                <a16:creationId xmlns:a16="http://schemas.microsoft.com/office/drawing/2014/main" id="{014BFA6A-92E1-5D01-B980-28B475E260AE}"/>
              </a:ext>
            </a:extLst>
          </p:cNvPr>
          <p:cNvSpPr txBox="1"/>
          <p:nvPr/>
        </p:nvSpPr>
        <p:spPr>
          <a:xfrm>
            <a:off x="884323" y="991010"/>
            <a:ext cx="6142964"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TDD</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test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driven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development</a:t>
            </a:r>
            <a:r>
              <a:rPr kumimoji="1" lang="zh-CN" altLang="en-US" dirty="0">
                <a:latin typeface="Microsoft YaHei" panose="020B0503020204020204" pitchFamily="34" charset="-122"/>
                <a:ea typeface="Microsoft YaHei" panose="020B0503020204020204" pitchFamily="34" charset="-122"/>
              </a:rPr>
              <a:t>）：测试在前，开发在后</a:t>
            </a:r>
          </a:p>
        </p:txBody>
      </p:sp>
    </p:spTree>
    <p:extLst>
      <p:ext uri="{BB962C8B-B14F-4D97-AF65-F5344CB8AC3E}">
        <p14:creationId xmlns:p14="http://schemas.microsoft.com/office/powerpoint/2010/main" val="3537629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49832" y="170060"/>
            <a:ext cx="5829300" cy="600242"/>
          </a:xfrm>
        </p:spPr>
        <p:txBody>
          <a:bodyPr>
            <a:normAutofit fontScale="90000"/>
          </a:bodyPr>
          <a:lstStyle/>
          <a:p>
            <a:pPr marL="400050" indent="-266700">
              <a:lnSpc>
                <a:spcPct val="150000"/>
              </a:lnSpc>
            </a:pPr>
            <a:r>
              <a:rPr lang="en-US" altLang="zh-CN" sz="3100" dirty="0"/>
              <a:t>TDD</a:t>
            </a:r>
            <a:r>
              <a:rPr lang="zh-CN" altLang="en-US" sz="3100" dirty="0"/>
              <a:t>的实践最早来自极限编程</a:t>
            </a:r>
          </a:p>
        </p:txBody>
      </p:sp>
      <p:pic>
        <p:nvPicPr>
          <p:cNvPr id="36867" name="Picture 2" descr="10-6"/>
          <p:cNvPicPr>
            <a:picLocks noChangeAspect="1" noChangeArrowheads="1"/>
          </p:cNvPicPr>
          <p:nvPr/>
        </p:nvPicPr>
        <p:blipFill>
          <a:blip r:embed="rId3" cstate="print"/>
          <a:srcRect/>
          <a:stretch>
            <a:fillRect/>
          </a:stretch>
        </p:blipFill>
        <p:spPr bwMode="auto">
          <a:xfrm>
            <a:off x="980360" y="1007041"/>
            <a:ext cx="7183280" cy="3285826"/>
          </a:xfrm>
          <a:prstGeom prst="rect">
            <a:avLst/>
          </a:prstGeom>
          <a:noFill/>
          <a:ln w="9525">
            <a:noFill/>
            <a:miter lim="800000"/>
            <a:headEnd/>
            <a:tailEnd/>
          </a:ln>
        </p:spPr>
      </p:pic>
    </p:spTree>
    <p:extLst>
      <p:ext uri="{BB962C8B-B14F-4D97-AF65-F5344CB8AC3E}">
        <p14:creationId xmlns:p14="http://schemas.microsoft.com/office/powerpoint/2010/main" val="1236409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CA658-B7BD-1FD9-0849-7C5D182434EE}"/>
              </a:ext>
            </a:extLst>
          </p:cNvPr>
          <p:cNvSpPr>
            <a:spLocks noGrp="1"/>
          </p:cNvSpPr>
          <p:nvPr>
            <p:ph type="title"/>
          </p:nvPr>
        </p:nvSpPr>
        <p:spPr/>
        <p:txBody>
          <a:bodyPr/>
          <a:lstStyle/>
          <a:p>
            <a:r>
              <a:rPr kumimoji="1" lang="en-US" altLang="zh-CN" dirty="0"/>
              <a:t>TDD</a:t>
            </a:r>
            <a:r>
              <a:rPr kumimoji="1" lang="zh-CN" altLang="en-US" dirty="0"/>
              <a:t>与</a:t>
            </a:r>
            <a:r>
              <a:rPr kumimoji="1" lang="en-US" altLang="zh-CN" dirty="0"/>
              <a:t>UTDD</a:t>
            </a:r>
            <a:r>
              <a:rPr kumimoji="1" lang="zh-CN" altLang="en-US" dirty="0"/>
              <a:t>、</a:t>
            </a:r>
            <a:r>
              <a:rPr kumimoji="1" lang="en-US" altLang="zh-CN" dirty="0"/>
              <a:t>ATDD</a:t>
            </a:r>
            <a:endParaRPr kumimoji="1" lang="zh-CN" altLang="en-US" dirty="0"/>
          </a:p>
        </p:txBody>
      </p:sp>
      <p:grpSp>
        <p:nvGrpSpPr>
          <p:cNvPr id="4" name="组合 3">
            <a:extLst>
              <a:ext uri="{FF2B5EF4-FFF2-40B4-BE49-F238E27FC236}">
                <a16:creationId xmlns:a16="http://schemas.microsoft.com/office/drawing/2014/main" id="{DEADCB66-7B85-4389-F4E9-3C86CB5F98DE}"/>
              </a:ext>
            </a:extLst>
          </p:cNvPr>
          <p:cNvGrpSpPr/>
          <p:nvPr/>
        </p:nvGrpSpPr>
        <p:grpSpPr>
          <a:xfrm>
            <a:off x="3237386" y="1452483"/>
            <a:ext cx="4309299" cy="3385892"/>
            <a:chOff x="7797672" y="2384792"/>
            <a:chExt cx="1180909" cy="661676"/>
          </a:xfrm>
        </p:grpSpPr>
        <p:sp>
          <p:nvSpPr>
            <p:cNvPr id="5" name="椭圆 4">
              <a:extLst>
                <a:ext uri="{FF2B5EF4-FFF2-40B4-BE49-F238E27FC236}">
                  <a16:creationId xmlns:a16="http://schemas.microsoft.com/office/drawing/2014/main" id="{507136F8-72E5-30AE-6E23-A198D0554140}"/>
                </a:ext>
              </a:extLst>
            </p:cNvPr>
            <p:cNvSpPr/>
            <p:nvPr/>
          </p:nvSpPr>
          <p:spPr>
            <a:xfrm>
              <a:off x="7797672" y="2384792"/>
              <a:ext cx="1180909" cy="661676"/>
            </a:xfrm>
            <a:prstGeom prst="ellipse">
              <a:avLst/>
            </a:prstGeom>
            <a:solidFill>
              <a:schemeClr val="accent1">
                <a:lumMod val="75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6" name="矩形 5">
              <a:extLst>
                <a:ext uri="{FF2B5EF4-FFF2-40B4-BE49-F238E27FC236}">
                  <a16:creationId xmlns:a16="http://schemas.microsoft.com/office/drawing/2014/main" id="{CEAB3588-FB48-E6BA-808E-3D452187F9A1}"/>
                </a:ext>
              </a:extLst>
            </p:cNvPr>
            <p:cNvSpPr/>
            <p:nvPr/>
          </p:nvSpPr>
          <p:spPr>
            <a:xfrm>
              <a:off x="7915089" y="2831884"/>
              <a:ext cx="369337" cy="78190"/>
            </a:xfrm>
            <a:prstGeom prst="rect">
              <a:avLst/>
            </a:prstGeom>
            <a:ln w="9525">
              <a:noFill/>
              <a:prstDash val="dash"/>
            </a:ln>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ATDD</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51263AA2-025C-C89B-A829-20B4EA551757}"/>
              </a:ext>
            </a:extLst>
          </p:cNvPr>
          <p:cNvGrpSpPr/>
          <p:nvPr/>
        </p:nvGrpSpPr>
        <p:grpSpPr>
          <a:xfrm>
            <a:off x="5124259" y="1881413"/>
            <a:ext cx="2297004" cy="2343093"/>
            <a:chOff x="7797672" y="2384792"/>
            <a:chExt cx="1244217" cy="661676"/>
          </a:xfrm>
        </p:grpSpPr>
        <p:sp>
          <p:nvSpPr>
            <p:cNvPr id="8" name="椭圆 7">
              <a:extLst>
                <a:ext uri="{FF2B5EF4-FFF2-40B4-BE49-F238E27FC236}">
                  <a16:creationId xmlns:a16="http://schemas.microsoft.com/office/drawing/2014/main" id="{E105D840-9D95-D41B-D53C-B1F9C322FEDA}"/>
                </a:ext>
              </a:extLst>
            </p:cNvPr>
            <p:cNvSpPr/>
            <p:nvPr/>
          </p:nvSpPr>
          <p:spPr>
            <a:xfrm>
              <a:off x="7797672" y="2384792"/>
              <a:ext cx="1239098" cy="661676"/>
            </a:xfrm>
            <a:prstGeom prst="ellipse">
              <a:avLst/>
            </a:prstGeom>
            <a:solidFill>
              <a:schemeClr val="accent1">
                <a:lumMod val="40000"/>
                <a:lumOff val="60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9" name="矩形 8">
              <a:extLst>
                <a:ext uri="{FF2B5EF4-FFF2-40B4-BE49-F238E27FC236}">
                  <a16:creationId xmlns:a16="http://schemas.microsoft.com/office/drawing/2014/main" id="{1DAACDE2-B0F9-D750-0F12-2A693ACCBB33}"/>
                </a:ext>
              </a:extLst>
            </p:cNvPr>
            <p:cNvSpPr/>
            <p:nvPr/>
          </p:nvSpPr>
          <p:spPr>
            <a:xfrm>
              <a:off x="8527891" y="2666533"/>
              <a:ext cx="513998" cy="96475"/>
            </a:xfrm>
            <a:prstGeom prst="rect">
              <a:avLst/>
            </a:prstGeom>
            <a:ln w="9525">
              <a:noFill/>
              <a:prstDash val="dash"/>
            </a:ln>
          </p:spPr>
          <p:txBody>
            <a:bodyPr wrap="square">
              <a:spAutoFit/>
            </a:bodyPr>
            <a:lstStyle/>
            <a:p>
              <a:pPr algn="ctr"/>
              <a:r>
                <a:rPr lang="en-US" altLang="zh-CN" sz="1620" dirty="0">
                  <a:solidFill>
                    <a:schemeClr val="accent1">
                      <a:lumMod val="25000"/>
                    </a:schemeClr>
                  </a:solidFill>
                  <a:latin typeface="微软雅黑" panose="020B0503020204020204" pitchFamily="34" charset="-122"/>
                  <a:ea typeface="微软雅黑" panose="020B0503020204020204" pitchFamily="34" charset="-122"/>
                </a:rPr>
                <a:t>UTDD</a:t>
              </a:r>
              <a:endParaRPr lang="zh-CN" altLang="en-US" sz="1620" dirty="0">
                <a:solidFill>
                  <a:schemeClr val="accent1">
                    <a:lumMod val="25000"/>
                  </a:schemeClr>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6E76677D-3443-3D50-96FB-EBF4246DC0E5}"/>
              </a:ext>
            </a:extLst>
          </p:cNvPr>
          <p:cNvGrpSpPr/>
          <p:nvPr/>
        </p:nvGrpSpPr>
        <p:grpSpPr>
          <a:xfrm>
            <a:off x="5601378" y="2163503"/>
            <a:ext cx="692105" cy="605685"/>
            <a:chOff x="3702241" y="1127644"/>
            <a:chExt cx="1638108" cy="393007"/>
          </a:xfrm>
          <a:solidFill>
            <a:schemeClr val="bg1">
              <a:lumMod val="85000"/>
            </a:schemeClr>
          </a:solidFill>
        </p:grpSpPr>
        <p:sp>
          <p:nvSpPr>
            <p:cNvPr id="11" name="圆角矩形 10">
              <a:extLst>
                <a:ext uri="{FF2B5EF4-FFF2-40B4-BE49-F238E27FC236}">
                  <a16:creationId xmlns:a16="http://schemas.microsoft.com/office/drawing/2014/main" id="{06ADC56E-E603-0D8B-E092-93F290091D3A}"/>
                </a:ext>
              </a:extLst>
            </p:cNvPr>
            <p:cNvSpPr/>
            <p:nvPr/>
          </p:nvSpPr>
          <p:spPr>
            <a:xfrm>
              <a:off x="3702241" y="1127644"/>
              <a:ext cx="1638108" cy="393007"/>
            </a:xfrm>
            <a:prstGeom prst="roundRect">
              <a:avLst/>
            </a:prstGeom>
            <a:grpFill/>
            <a:ln w="12700" cmpd="thickThi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20">
                <a:solidFill>
                  <a:schemeClr val="accent1">
                    <a:lumMod val="25000"/>
                  </a:schemeClr>
                </a:solidFill>
              </a:endParaRPr>
            </a:p>
          </p:txBody>
        </p:sp>
        <p:sp>
          <p:nvSpPr>
            <p:cNvPr id="12" name="矩形 11">
              <a:extLst>
                <a:ext uri="{FF2B5EF4-FFF2-40B4-BE49-F238E27FC236}">
                  <a16:creationId xmlns:a16="http://schemas.microsoft.com/office/drawing/2014/main" id="{0187B68A-8CAF-81B0-A900-2CEDADE504B0}"/>
                </a:ext>
              </a:extLst>
            </p:cNvPr>
            <p:cNvSpPr/>
            <p:nvPr/>
          </p:nvSpPr>
          <p:spPr>
            <a:xfrm>
              <a:off x="3742340" y="1128463"/>
              <a:ext cx="1557907" cy="383434"/>
            </a:xfrm>
            <a:prstGeom prst="rect">
              <a:avLst/>
            </a:prstGeom>
            <a:grpFill/>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单元测试</a:t>
              </a:r>
            </a:p>
          </p:txBody>
        </p:sp>
      </p:grpSp>
      <p:cxnSp>
        <p:nvCxnSpPr>
          <p:cNvPr id="13" name="曲线连接符 12">
            <a:extLst>
              <a:ext uri="{FF2B5EF4-FFF2-40B4-BE49-F238E27FC236}">
                <a16:creationId xmlns:a16="http://schemas.microsoft.com/office/drawing/2014/main" id="{BC56B671-E122-ED00-9C92-BA4E2F0E6D56}"/>
              </a:ext>
            </a:extLst>
          </p:cNvPr>
          <p:cNvCxnSpPr/>
          <p:nvPr/>
        </p:nvCxnSpPr>
        <p:spPr>
          <a:xfrm>
            <a:off x="4538256" y="2495743"/>
            <a:ext cx="635859" cy="215394"/>
          </a:xfrm>
          <a:prstGeom prst="curvedConnector2">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6">
            <a:extLst>
              <a:ext uri="{FF2B5EF4-FFF2-40B4-BE49-F238E27FC236}">
                <a16:creationId xmlns:a16="http://schemas.microsoft.com/office/drawing/2014/main" id="{85CB328C-ADFD-A74E-0B00-FA4920376826}"/>
              </a:ext>
            </a:extLst>
          </p:cNvPr>
          <p:cNvCxnSpPr/>
          <p:nvPr/>
        </p:nvCxnSpPr>
        <p:spPr>
          <a:xfrm flipH="1" flipV="1">
            <a:off x="5754758" y="2781056"/>
            <a:ext cx="31678" cy="619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7">
            <a:extLst>
              <a:ext uri="{FF2B5EF4-FFF2-40B4-BE49-F238E27FC236}">
                <a16:creationId xmlns:a16="http://schemas.microsoft.com/office/drawing/2014/main" id="{A4390D1B-CF35-66AF-BE2D-B25E2DB3B406}"/>
              </a:ext>
            </a:extLst>
          </p:cNvPr>
          <p:cNvCxnSpPr/>
          <p:nvPr/>
        </p:nvCxnSpPr>
        <p:spPr>
          <a:xfrm>
            <a:off x="6178159" y="2769187"/>
            <a:ext cx="0" cy="680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折角形 15">
            <a:extLst>
              <a:ext uri="{FF2B5EF4-FFF2-40B4-BE49-F238E27FC236}">
                <a16:creationId xmlns:a16="http://schemas.microsoft.com/office/drawing/2014/main" id="{C755F79E-4DF3-3B8B-3DF6-208B787199F3}"/>
              </a:ext>
            </a:extLst>
          </p:cNvPr>
          <p:cNvSpPr/>
          <p:nvPr/>
        </p:nvSpPr>
        <p:spPr>
          <a:xfrm>
            <a:off x="5618320" y="3449299"/>
            <a:ext cx="854645" cy="439243"/>
          </a:xfrm>
          <a:prstGeom prst="foldedCorner">
            <a:avLst>
              <a:gd name="adj" fmla="val 27132"/>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代码</a:t>
            </a:r>
          </a:p>
        </p:txBody>
      </p:sp>
      <p:grpSp>
        <p:nvGrpSpPr>
          <p:cNvPr id="17" name="组合 16">
            <a:extLst>
              <a:ext uri="{FF2B5EF4-FFF2-40B4-BE49-F238E27FC236}">
                <a16:creationId xmlns:a16="http://schemas.microsoft.com/office/drawing/2014/main" id="{214750A7-E29D-0233-7D60-B49D5A0D7E77}"/>
              </a:ext>
            </a:extLst>
          </p:cNvPr>
          <p:cNvGrpSpPr/>
          <p:nvPr/>
        </p:nvGrpSpPr>
        <p:grpSpPr>
          <a:xfrm>
            <a:off x="3842087" y="2275520"/>
            <a:ext cx="692105" cy="605685"/>
            <a:chOff x="3702241" y="1127644"/>
            <a:chExt cx="1638108" cy="393007"/>
          </a:xfrm>
          <a:solidFill>
            <a:schemeClr val="bg1">
              <a:lumMod val="95000"/>
            </a:schemeClr>
          </a:solidFill>
        </p:grpSpPr>
        <p:sp>
          <p:nvSpPr>
            <p:cNvPr id="18" name="圆角矩形 17">
              <a:extLst>
                <a:ext uri="{FF2B5EF4-FFF2-40B4-BE49-F238E27FC236}">
                  <a16:creationId xmlns:a16="http://schemas.microsoft.com/office/drawing/2014/main" id="{56284CA4-A27D-C349-0B2E-E71B82B8F31E}"/>
                </a:ext>
              </a:extLst>
            </p:cNvPr>
            <p:cNvSpPr/>
            <p:nvPr/>
          </p:nvSpPr>
          <p:spPr>
            <a:xfrm>
              <a:off x="3702241" y="1127644"/>
              <a:ext cx="1638108" cy="393007"/>
            </a:xfrm>
            <a:prstGeom prst="roundRect">
              <a:avLst/>
            </a:prstGeom>
            <a:grpFill/>
            <a:ln w="12700" cmpd="thickThi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20">
                <a:solidFill>
                  <a:schemeClr val="accent1">
                    <a:lumMod val="25000"/>
                  </a:schemeClr>
                </a:solidFill>
              </a:endParaRPr>
            </a:p>
          </p:txBody>
        </p:sp>
        <p:sp>
          <p:nvSpPr>
            <p:cNvPr id="19" name="矩形 18">
              <a:extLst>
                <a:ext uri="{FF2B5EF4-FFF2-40B4-BE49-F238E27FC236}">
                  <a16:creationId xmlns:a16="http://schemas.microsoft.com/office/drawing/2014/main" id="{5E0AA8E6-0A0C-8D3A-6E75-5D7FD2E13CF2}"/>
                </a:ext>
              </a:extLst>
            </p:cNvPr>
            <p:cNvSpPr/>
            <p:nvPr/>
          </p:nvSpPr>
          <p:spPr>
            <a:xfrm>
              <a:off x="3742340" y="1128463"/>
              <a:ext cx="1557907" cy="383434"/>
            </a:xfrm>
            <a:prstGeom prst="rect">
              <a:avLst/>
            </a:prstGeom>
            <a:grpFill/>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验收测试</a:t>
              </a:r>
            </a:p>
          </p:txBody>
        </p:sp>
      </p:grpSp>
      <p:cxnSp>
        <p:nvCxnSpPr>
          <p:cNvPr id="20" name="曲线连接符 19">
            <a:extLst>
              <a:ext uri="{FF2B5EF4-FFF2-40B4-BE49-F238E27FC236}">
                <a16:creationId xmlns:a16="http://schemas.microsoft.com/office/drawing/2014/main" id="{6D913D90-0C32-61C1-893D-68FEDAA26B79}"/>
              </a:ext>
            </a:extLst>
          </p:cNvPr>
          <p:cNvCxnSpPr>
            <a:stCxn id="8" idx="2"/>
          </p:cNvCxnSpPr>
          <p:nvPr/>
        </p:nvCxnSpPr>
        <p:spPr>
          <a:xfrm rot="10800000">
            <a:off x="4551138" y="2747650"/>
            <a:ext cx="573126" cy="305307"/>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曲线连接符 20">
            <a:extLst>
              <a:ext uri="{FF2B5EF4-FFF2-40B4-BE49-F238E27FC236}">
                <a16:creationId xmlns:a16="http://schemas.microsoft.com/office/drawing/2014/main" id="{0BC0A5F6-C694-A984-7EB0-E6E731A90F1B}"/>
              </a:ext>
            </a:extLst>
          </p:cNvPr>
          <p:cNvCxnSpPr>
            <a:stCxn id="24" idx="6"/>
          </p:cNvCxnSpPr>
          <p:nvPr/>
        </p:nvCxnSpPr>
        <p:spPr>
          <a:xfrm>
            <a:off x="2579065" y="2275521"/>
            <a:ext cx="1265287" cy="144836"/>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曲线连接符 21">
            <a:extLst>
              <a:ext uri="{FF2B5EF4-FFF2-40B4-BE49-F238E27FC236}">
                <a16:creationId xmlns:a16="http://schemas.microsoft.com/office/drawing/2014/main" id="{8EBB8171-0418-EDD0-83D5-3B9A679CFDDA}"/>
              </a:ext>
            </a:extLst>
          </p:cNvPr>
          <p:cNvCxnSpPr/>
          <p:nvPr/>
        </p:nvCxnSpPr>
        <p:spPr>
          <a:xfrm rot="10800000">
            <a:off x="2532437" y="2495744"/>
            <a:ext cx="1262066" cy="266437"/>
          </a:xfrm>
          <a:prstGeom prst="curvedConnector3">
            <a:avLst>
              <a:gd name="adj1" fmla="val 50000"/>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3" name="组合 22">
            <a:extLst>
              <a:ext uri="{FF2B5EF4-FFF2-40B4-BE49-F238E27FC236}">
                <a16:creationId xmlns:a16="http://schemas.microsoft.com/office/drawing/2014/main" id="{1972244D-52BD-4B7E-1D68-E50E0952CF4C}"/>
              </a:ext>
            </a:extLst>
          </p:cNvPr>
          <p:cNvGrpSpPr/>
          <p:nvPr/>
        </p:nvGrpSpPr>
        <p:grpSpPr>
          <a:xfrm>
            <a:off x="1278106" y="1894546"/>
            <a:ext cx="1300959" cy="761946"/>
            <a:chOff x="7797672" y="2384792"/>
            <a:chExt cx="1239098" cy="661676"/>
          </a:xfrm>
        </p:grpSpPr>
        <p:sp>
          <p:nvSpPr>
            <p:cNvPr id="24" name="椭圆 23">
              <a:extLst>
                <a:ext uri="{FF2B5EF4-FFF2-40B4-BE49-F238E27FC236}">
                  <a16:creationId xmlns:a16="http://schemas.microsoft.com/office/drawing/2014/main" id="{6C703416-9995-0942-65D0-0CE11C81BFF7}"/>
                </a:ext>
              </a:extLst>
            </p:cNvPr>
            <p:cNvSpPr/>
            <p:nvPr/>
          </p:nvSpPr>
          <p:spPr>
            <a:xfrm>
              <a:off x="7797672" y="2384792"/>
              <a:ext cx="1239098" cy="661676"/>
            </a:xfrm>
            <a:prstGeom prst="ellipse">
              <a:avLst/>
            </a:prstGeom>
            <a:solidFill>
              <a:schemeClr val="accent1">
                <a:lumMod val="40000"/>
                <a:lumOff val="60000"/>
              </a:schemeClr>
            </a:solidFill>
            <a:ln w="9525">
              <a:solidFill>
                <a:schemeClr val="tx1">
                  <a:lumMod val="95000"/>
                </a:schemeClr>
              </a:solid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cs typeface="Yuanti SC" charset="-122"/>
              </a:endParaRPr>
            </a:p>
          </p:txBody>
        </p:sp>
        <p:sp>
          <p:nvSpPr>
            <p:cNvPr id="25" name="矩形 24">
              <a:extLst>
                <a:ext uri="{FF2B5EF4-FFF2-40B4-BE49-F238E27FC236}">
                  <a16:creationId xmlns:a16="http://schemas.microsoft.com/office/drawing/2014/main" id="{1D4B7F2B-A467-318A-4A93-7D9E6FEC11CC}"/>
                </a:ext>
              </a:extLst>
            </p:cNvPr>
            <p:cNvSpPr/>
            <p:nvPr/>
          </p:nvSpPr>
          <p:spPr>
            <a:xfrm>
              <a:off x="7891650" y="2599654"/>
              <a:ext cx="1100707" cy="296674"/>
            </a:xfrm>
            <a:prstGeom prst="rect">
              <a:avLst/>
            </a:prstGeom>
            <a:ln w="9525">
              <a:noFill/>
              <a:prstDash val="dash"/>
            </a:ln>
          </p:spPr>
          <p:txBody>
            <a:bodyPr wrap="square">
              <a:spAutoFit/>
            </a:bodyPr>
            <a:lstStyle/>
            <a:p>
              <a:pPr algn="ctr"/>
              <a:r>
                <a:rPr lang="zh-CN" altLang="en-US" sz="1620" dirty="0">
                  <a:solidFill>
                    <a:schemeClr val="accent1">
                      <a:lumMod val="25000"/>
                    </a:schemeClr>
                  </a:solidFill>
                  <a:latin typeface="微软雅黑" panose="020B0503020204020204" pitchFamily="34" charset="-122"/>
                  <a:ea typeface="微软雅黑" panose="020B0503020204020204" pitchFamily="34" charset="-122"/>
                </a:rPr>
                <a:t>验收指标</a:t>
              </a:r>
            </a:p>
          </p:txBody>
        </p:sp>
      </p:grpSp>
      <p:pic>
        <p:nvPicPr>
          <p:cNvPr id="26" name="图片 25">
            <a:extLst>
              <a:ext uri="{FF2B5EF4-FFF2-40B4-BE49-F238E27FC236}">
                <a16:creationId xmlns:a16="http://schemas.microsoft.com/office/drawing/2014/main" id="{2E178189-33E6-0D85-47D1-EF2BB940FF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6776" y="3645130"/>
            <a:ext cx="1025235" cy="1025235"/>
          </a:xfrm>
          <a:prstGeom prst="rect">
            <a:avLst/>
          </a:prstGeom>
        </p:spPr>
      </p:pic>
      <p:cxnSp>
        <p:nvCxnSpPr>
          <p:cNvPr id="27" name="直接箭头连接符 29">
            <a:extLst>
              <a:ext uri="{FF2B5EF4-FFF2-40B4-BE49-F238E27FC236}">
                <a16:creationId xmlns:a16="http://schemas.microsoft.com/office/drawing/2014/main" id="{CDCE0604-B387-9A05-469E-5ADBB446AED9}"/>
              </a:ext>
            </a:extLst>
          </p:cNvPr>
          <p:cNvCxnSpPr>
            <a:stCxn id="24" idx="4"/>
          </p:cNvCxnSpPr>
          <p:nvPr/>
        </p:nvCxnSpPr>
        <p:spPr>
          <a:xfrm>
            <a:off x="1928586" y="2656493"/>
            <a:ext cx="0" cy="1083826"/>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30">
            <a:extLst>
              <a:ext uri="{FF2B5EF4-FFF2-40B4-BE49-F238E27FC236}">
                <a16:creationId xmlns:a16="http://schemas.microsoft.com/office/drawing/2014/main" id="{1895E9ED-AD46-5088-BBE8-7D7AEFD72E53}"/>
              </a:ext>
            </a:extLst>
          </p:cNvPr>
          <p:cNvCxnSpPr>
            <a:stCxn id="18" idx="2"/>
          </p:cNvCxnSpPr>
          <p:nvPr/>
        </p:nvCxnSpPr>
        <p:spPr>
          <a:xfrm flipH="1">
            <a:off x="2275502" y="2881205"/>
            <a:ext cx="1912637" cy="1200939"/>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2AF083DD-A133-6E04-43B3-FC20BEDA043C}"/>
              </a:ext>
            </a:extLst>
          </p:cNvPr>
          <p:cNvSpPr txBox="1"/>
          <p:nvPr/>
        </p:nvSpPr>
        <p:spPr>
          <a:xfrm>
            <a:off x="559055" y="887185"/>
            <a:ext cx="8279446" cy="369332"/>
          </a:xfrm>
          <a:prstGeom prst="rect">
            <a:avLst/>
          </a:prstGeom>
          <a:noFill/>
        </p:spPr>
        <p:txBody>
          <a:bodyPr wrap="none" rtlCol="0">
            <a:spAutoFit/>
          </a:bodyPr>
          <a:lstStyle/>
          <a:p>
            <a:r>
              <a:rPr kumimoji="1" lang="en-US" altLang="zh-CN" dirty="0"/>
              <a:t>TDD</a:t>
            </a:r>
            <a:r>
              <a:rPr kumimoji="1" lang="zh-CN" altLang="en-US" dirty="0"/>
              <a:t> 成为思想，</a:t>
            </a:r>
            <a:r>
              <a:rPr kumimoji="1" lang="en-US" altLang="zh-CN" dirty="0"/>
              <a:t>UTDD</a:t>
            </a:r>
            <a:r>
              <a:rPr kumimoji="1" lang="zh-CN" altLang="en-US" dirty="0"/>
              <a:t> 单元测试驱动开发、</a:t>
            </a:r>
            <a:r>
              <a:rPr kumimoji="1" lang="en-US" altLang="zh-CN" dirty="0"/>
              <a:t> ATDD</a:t>
            </a:r>
            <a:r>
              <a:rPr kumimoji="1" lang="zh-CN" altLang="en-US" dirty="0"/>
              <a:t> 验收测试驱动开发则成为实践</a:t>
            </a:r>
          </a:p>
        </p:txBody>
      </p:sp>
    </p:spTree>
    <p:extLst>
      <p:ext uri="{BB962C8B-B14F-4D97-AF65-F5344CB8AC3E}">
        <p14:creationId xmlns:p14="http://schemas.microsoft.com/office/powerpoint/2010/main" val="4246278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9D358-FF2C-4C7D-DB47-73001222A477}"/>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7779A1B7-1172-6DF1-1DBE-793470EF40A6}"/>
              </a:ext>
            </a:extLst>
          </p:cNvPr>
          <p:cNvSpPr>
            <a:spLocks noGrp="1"/>
          </p:cNvSpPr>
          <p:nvPr>
            <p:ph idx="1"/>
          </p:nvPr>
        </p:nvSpPr>
        <p:spPr>
          <a:xfrm>
            <a:off x="628650" y="1369220"/>
            <a:ext cx="7138937" cy="1576112"/>
          </a:xfrm>
        </p:spPr>
        <p:txBody>
          <a:bodyPr>
            <a:normAutofit/>
          </a:bodyPr>
          <a:lstStyle/>
          <a:p>
            <a:pPr>
              <a:lnSpc>
                <a:spcPct val="200000"/>
              </a:lnSpc>
            </a:pPr>
            <a:r>
              <a:rPr kumimoji="1" lang="zh-CN" altLang="en-US" dirty="0"/>
              <a:t>如果开发人员测试自己的产品，会有哪些障碍？</a:t>
            </a:r>
            <a:endParaRPr kumimoji="1" lang="en-US" altLang="zh-CN" dirty="0"/>
          </a:p>
          <a:p>
            <a:pPr>
              <a:lnSpc>
                <a:spcPct val="200000"/>
              </a:lnSpc>
            </a:pPr>
            <a:r>
              <a:rPr kumimoji="1" lang="en-US" altLang="zh-CN" dirty="0"/>
              <a:t>TDD</a:t>
            </a:r>
            <a:r>
              <a:rPr kumimoji="1" lang="zh-CN" altLang="en-US" dirty="0"/>
              <a:t>又是如何克服这些障碍的？</a:t>
            </a:r>
          </a:p>
          <a:p>
            <a:pPr marL="0" indent="0">
              <a:lnSpc>
                <a:spcPct val="200000"/>
              </a:lnSpc>
              <a:buNone/>
            </a:pPr>
            <a:endParaRPr kumimoji="1" lang="zh-CN" altLang="en-US" dirty="0"/>
          </a:p>
        </p:txBody>
      </p:sp>
    </p:spTree>
    <p:extLst>
      <p:ext uri="{BB962C8B-B14F-4D97-AF65-F5344CB8AC3E}">
        <p14:creationId xmlns:p14="http://schemas.microsoft.com/office/powerpoint/2010/main" val="179439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本章小结</a:t>
            </a:r>
          </a:p>
        </p:txBody>
      </p:sp>
      <p:sp>
        <p:nvSpPr>
          <p:cNvPr id="167" name="概念，学习要点的概念介绍，以及在工作中什么场景会用到"/>
          <p:cNvSpPr txBox="1"/>
          <p:nvPr/>
        </p:nvSpPr>
        <p:spPr>
          <a:xfrm>
            <a:off x="1135880" y="1175533"/>
            <a:ext cx="6246696" cy="2458237"/>
          </a:xfrm>
          <a:prstGeom prst="rect">
            <a:avLst/>
          </a:prstGeom>
          <a:ln w="12700">
            <a:miter lim="400000"/>
          </a:ln>
        </p:spPr>
        <p:txBody>
          <a:bodyPr wrap="square" lIns="50800" tIns="50800" rIns="50800" bIns="50800" anchor="ctr">
            <a:spAutoFit/>
          </a:bodyPr>
          <a:lstStyle/>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理解测试的定义与价值</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从不同视角认识软件测试</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正向思维、逆向思维，也会决定测试的行为</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理解测试、</a:t>
            </a:r>
            <a:r>
              <a:rPr lang="en-US" altLang="zh-CN" sz="2000" dirty="0">
                <a:ea typeface="楷体"/>
              </a:rPr>
              <a:t>SQA</a:t>
            </a:r>
            <a:r>
              <a:rPr lang="zh-CN" altLang="en-US" sz="2000" dirty="0">
                <a:ea typeface="楷体"/>
              </a:rPr>
              <a:t>、质量、开发等之间的关系</a:t>
            </a:r>
            <a:endParaRPr lang="en-US" altLang="zh-CN" sz="2000" dirty="0">
              <a:ea typeface="楷体"/>
            </a:endParaRPr>
          </a:p>
          <a:p>
            <a:pPr marL="355596" indent="-355596">
              <a:lnSpc>
                <a:spcPct val="140000"/>
              </a:lnSpc>
              <a:spcBef>
                <a:spcPct val="20000"/>
              </a:spcBef>
              <a:buClr>
                <a:srgbClr val="0070C0"/>
              </a:buClr>
              <a:buSzPct val="80000"/>
              <a:buFont typeface="Wingdings" pitchFamily="2" charset="2"/>
              <a:buChar char="p"/>
              <a:defRPr/>
            </a:pPr>
            <a:r>
              <a:rPr lang="zh-CN" altLang="en-US" sz="2000" dirty="0">
                <a:ea typeface="楷体"/>
              </a:rPr>
              <a:t>理解先进的</a:t>
            </a:r>
            <a:r>
              <a:rPr lang="en-US" altLang="zh-CN" sz="2000" dirty="0">
                <a:ea typeface="楷体"/>
              </a:rPr>
              <a:t>TDD</a:t>
            </a:r>
            <a:r>
              <a:rPr lang="zh-CN" altLang="en-US" sz="2000" dirty="0">
                <a:ea typeface="楷体"/>
              </a:rPr>
              <a:t>思想</a:t>
            </a:r>
            <a:endParaRPr lang="en-US" altLang="zh-CN" sz="2000" dirty="0">
              <a:ea typeface="楷体"/>
            </a:endParaRPr>
          </a:p>
        </p:txBody>
      </p:sp>
    </p:spTree>
    <p:extLst>
      <p:ext uri="{BB962C8B-B14F-4D97-AF65-F5344CB8AC3E}">
        <p14:creationId xmlns:p14="http://schemas.microsoft.com/office/powerpoint/2010/main" val="4002041114"/>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3312667" cy="523875"/>
          </a:xfrm>
        </p:spPr>
        <p:txBody>
          <a:bodyPr/>
          <a:lstStyle/>
          <a:p>
            <a:r>
              <a:rPr kumimoji="1" lang="zh-CN" altLang="en-US" sz="2400" dirty="0">
                <a:latin typeface="微软雅黑" panose="020B0503020204020204" pitchFamily="34" charset="-122"/>
                <a:ea typeface="微软雅黑" panose="020B0503020204020204" pitchFamily="34" charset="-122"/>
              </a:rPr>
              <a:t>提问、思考与练习</a:t>
            </a:r>
          </a:p>
        </p:txBody>
      </p:sp>
      <p:sp>
        <p:nvSpPr>
          <p:cNvPr id="6" name="文本框 5">
            <a:extLst>
              <a:ext uri="{FF2B5EF4-FFF2-40B4-BE49-F238E27FC236}">
                <a16:creationId xmlns:a16="http://schemas.microsoft.com/office/drawing/2014/main" id="{67E758D6-5422-6522-2C47-8D9B9455CA50}"/>
              </a:ext>
            </a:extLst>
          </p:cNvPr>
          <p:cNvSpPr txBox="1"/>
          <p:nvPr/>
        </p:nvSpPr>
        <p:spPr>
          <a:xfrm>
            <a:off x="845573" y="1105609"/>
            <a:ext cx="7295535" cy="2463367"/>
          </a:xfrm>
          <a:prstGeom prst="rect">
            <a:avLst/>
          </a:prstGeom>
          <a:noFill/>
        </p:spPr>
        <p:txBody>
          <a:bodyPr wrap="square">
            <a:spAutoFit/>
          </a:bodyPr>
          <a:lstStyle/>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在日常使用软件过程中，遇到哪些软件质量问题？</a:t>
            </a:r>
          </a:p>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软件测试的正反两方面</a:t>
            </a:r>
            <a:r>
              <a:rPr lang="zh-CN" altLang="en-US" sz="2000" dirty="0">
                <a:ea typeface="楷体"/>
              </a:rPr>
              <a:t>观点会如何影响测试工作</a:t>
            </a:r>
            <a:r>
              <a:rPr lang="zh-CN" altLang="zh-CN" sz="2000" dirty="0">
                <a:ea typeface="楷体"/>
              </a:rPr>
              <a:t>的</a:t>
            </a:r>
            <a:r>
              <a:rPr lang="zh-CN" altLang="en-US" sz="2000" dirty="0">
                <a:ea typeface="楷体"/>
              </a:rPr>
              <a:t>？</a:t>
            </a:r>
            <a:endParaRPr lang="zh-CN" altLang="zh-CN" sz="2000" dirty="0">
              <a:ea typeface="楷体"/>
            </a:endParaRPr>
          </a:p>
          <a:p>
            <a:pPr marL="457200" lvl="0" indent="-457200">
              <a:lnSpc>
                <a:spcPct val="140000"/>
              </a:lnSpc>
              <a:spcBef>
                <a:spcPct val="20000"/>
              </a:spcBef>
              <a:spcAft>
                <a:spcPts val="240"/>
              </a:spcAft>
              <a:buClr>
                <a:srgbClr val="0070C0"/>
              </a:buClr>
              <a:buSzPct val="80000"/>
              <a:buFont typeface="+mj-ea"/>
              <a:buAutoNum type="circleNumDbPlain"/>
              <a:defRPr/>
            </a:pPr>
            <a:r>
              <a:rPr lang="zh-CN" altLang="zh-CN" sz="2000" dirty="0">
                <a:ea typeface="楷体"/>
              </a:rPr>
              <a:t>软件测试和软件开发的关系是怎样的？如何更好利用这种的关系？</a:t>
            </a:r>
          </a:p>
          <a:p>
            <a:pPr marL="457200" indent="-457200">
              <a:lnSpc>
                <a:spcPct val="140000"/>
              </a:lnSpc>
              <a:spcBef>
                <a:spcPct val="20000"/>
              </a:spcBef>
              <a:buClr>
                <a:srgbClr val="0070C0"/>
              </a:buClr>
              <a:buSzPct val="80000"/>
              <a:buFont typeface="+mj-ea"/>
              <a:buAutoNum type="circleNumDbPlain"/>
              <a:defRPr/>
            </a:pPr>
            <a:r>
              <a:rPr lang="zh-CN" altLang="zh-CN" sz="2000" dirty="0">
                <a:ea typeface="楷体"/>
              </a:rPr>
              <a:t>软件测试和质量保证之间的联系和区别</a:t>
            </a:r>
            <a:r>
              <a:rPr lang="zh-CN" altLang="en-US" sz="2000" dirty="0">
                <a:ea typeface="楷体"/>
              </a:rPr>
              <a:t>？</a:t>
            </a: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如何借助这门课培养学生的分析问题和解决问题的能力？</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854358" y="1653608"/>
            <a:ext cx="7669531" cy="1433149"/>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强调分析能力，</a:t>
            </a:r>
            <a:r>
              <a:rPr lang="zh-CN" sz="2000" dirty="0">
                <a:latin typeface="微软雅黑" panose="020B0503020204020204" pitchFamily="34" charset="-122"/>
                <a:ea typeface="微软雅黑" panose="020B0503020204020204" pitchFamily="34" charset="-122"/>
              </a:rPr>
              <a:t>如</a:t>
            </a:r>
            <a:r>
              <a:rPr lang="zh-CN" altLang="en-US" sz="2000" dirty="0">
                <a:latin typeface="微软雅黑" panose="020B0503020204020204" pitchFamily="34" charset="-122"/>
                <a:ea typeface="微软雅黑" panose="020B0503020204020204" pitchFamily="34" charset="-122"/>
              </a:rPr>
              <a:t>测试分析是基础</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批判性思维，如探索式测试</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工程思维，如找到不同的解决方案，从中选出最优的解决方案</a:t>
            </a:r>
            <a:endParaRPr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61645" y="258445"/>
            <a:ext cx="7989570" cy="664845"/>
          </a:xfrm>
          <a:prstGeom prst="rect">
            <a:avLst/>
          </a:prstGeom>
        </p:spPr>
        <p:txBody>
          <a:bodyPr vert="horz" lIns="91440" tIns="45720" rIns="91440" bIns="45720" rtlCol="0" anchor="ctr">
            <a:noAutofit/>
          </a:bodyPr>
          <a:lstStyle>
            <a:defPPr>
              <a:defRPr lang="zh-CN"/>
            </a:defPPr>
            <a:lvl1pPr indent="0" defTabSz="685800">
              <a:lnSpc>
                <a:spcPct val="90000"/>
              </a:lnSpc>
              <a:spcBef>
                <a:spcPct val="0"/>
              </a:spcBef>
              <a:buClr>
                <a:schemeClr val="accent4"/>
              </a:buClr>
              <a:buFontTx/>
              <a:buNone/>
              <a:defRPr kumimoji="1" sz="2800" b="1" i="0">
                <a:solidFill>
                  <a:srgbClr val="202B88"/>
                </a:solidFill>
                <a:latin typeface="微软雅黑" panose="020B0503020204020204" pitchFamily="34" charset="-122"/>
                <a:ea typeface="微软雅黑" panose="020B0503020204020204" pitchFamily="34" charset="-122"/>
                <a:cs typeface="思源黑体" panose="020F050202020403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t>学习资源推荐</a:t>
            </a:r>
          </a:p>
        </p:txBody>
      </p:sp>
      <p:sp>
        <p:nvSpPr>
          <p:cNvPr id="180" name="在这里推荐延伸学习资料…"/>
          <p:cNvSpPr txBox="1"/>
          <p:nvPr/>
        </p:nvSpPr>
        <p:spPr>
          <a:xfrm>
            <a:off x="461645" y="1682106"/>
            <a:ext cx="7738458" cy="1632563"/>
          </a:xfrm>
          <a:prstGeom prst="rect">
            <a:avLst/>
          </a:prstGeom>
          <a:ln w="12700">
            <a:miter lim="400000"/>
          </a:ln>
        </p:spPr>
        <p:txBody>
          <a:bodyPr wrap="square" lIns="50800" tIns="50800" rIns="50800" bIns="50800" anchor="ctr">
            <a:spAutoFit/>
          </a:bodyPr>
          <a:lstStyle/>
          <a:p>
            <a:pPr algn="l">
              <a:lnSpc>
                <a:spcPct val="120000"/>
              </a:lnSpc>
              <a:defRPr>
                <a:solidFill>
                  <a:srgbClr val="53585F"/>
                </a:solidFill>
                <a:latin typeface="Tahoma" panose="020B0604030504040204"/>
                <a:ea typeface="Tahoma" panose="020B0604030504040204"/>
                <a:cs typeface="Tahoma" panose="020B0604030504040204"/>
                <a:sym typeface="Tahoma" panose="020B0604030504040204"/>
              </a:defRPr>
            </a:pPr>
            <a:endParaRPr dirty="0"/>
          </a:p>
          <a:p>
            <a:pPr marL="936625" lvl="1" indent="-301625"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软件测试方法和技术（第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，清华大学出版社，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2022</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marL="936625" lvl="1" indent="-301625" algn="l">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全程软件测试（第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，人民邮电出版社，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2019</a:t>
            </a:r>
          </a:p>
          <a:p>
            <a:pPr marL="936625" lvl="1" indent="-301625">
              <a:lnSpc>
                <a:spcPct val="150000"/>
              </a:lnSpc>
              <a:buClr>
                <a:srgbClr val="3798DA"/>
              </a:buClr>
              <a:buSzPct val="100000"/>
              <a:buChar char="•"/>
              <a:defRPr>
                <a:solidFill>
                  <a:srgbClr val="53585F"/>
                </a:solidFill>
                <a:latin typeface="Tahoma" panose="020B0604030504040204"/>
                <a:ea typeface="Tahoma" panose="020B0604030504040204"/>
                <a:cs typeface="Tahoma" panose="020B0604030504040204"/>
                <a:sym typeface="Tahoma" panose="020B0604030504040204"/>
              </a:defRPr>
            </a:pP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致命</a:t>
            </a:r>
            <a:r>
              <a:rPr lang="en" altLang="zh-CN" dirty="0">
                <a:solidFill>
                  <a:srgbClr val="53585F"/>
                </a:solidFill>
                <a:latin typeface="微软雅黑" panose="020B0503020204020204" pitchFamily="34" charset="-122"/>
                <a:ea typeface="微软雅黑" panose="020B0503020204020204" pitchFamily="34" charset="-122"/>
              </a:rPr>
              <a:t>Bug </a:t>
            </a:r>
            <a:r>
              <a:rPr lang="zh-CN" altLang="en-US" dirty="0">
                <a:solidFill>
                  <a:srgbClr val="53585F"/>
                </a:solidFill>
                <a:latin typeface="微软雅黑" panose="020B0503020204020204" pitchFamily="34" charset="-122"/>
                <a:ea typeface="微软雅黑" panose="020B0503020204020204" pitchFamily="34" charset="-122"/>
              </a:rPr>
              <a:t>软件缺陷的灾难与启示</a:t>
            </a:r>
            <a:r>
              <a:rPr lang="en-US" altLang="zh-CN" dirty="0">
                <a:solidFill>
                  <a:srgbClr val="53585F"/>
                </a:solidFill>
                <a:latin typeface="微软雅黑" panose="020B0503020204020204" pitchFamily="34" charset="-122"/>
                <a:ea typeface="微软雅黑" panose="020B0503020204020204" pitchFamily="34" charset="-122"/>
              </a:rPr>
              <a:t>》</a:t>
            </a:r>
            <a:r>
              <a:rPr lang="zh-CN" altLang="en-US" dirty="0">
                <a:solidFill>
                  <a:srgbClr val="53585F"/>
                </a:solidFill>
                <a:latin typeface="微软雅黑" panose="020B0503020204020204" pitchFamily="34" charset="-122"/>
                <a:ea typeface="微软雅黑" panose="020B0503020204020204" pitchFamily="34" charset="-122"/>
              </a:rPr>
              <a:t>，人民邮电出版社，</a:t>
            </a:r>
            <a:r>
              <a:rPr lang="en-US" altLang="zh-CN" dirty="0">
                <a:solidFill>
                  <a:srgbClr val="53585F"/>
                </a:solidFill>
                <a:latin typeface="微软雅黑" panose="020B0503020204020204" pitchFamily="34" charset="-122"/>
                <a:ea typeface="微软雅黑" panose="020B0503020204020204" pitchFamily="34" charset="-122"/>
              </a:rPr>
              <a:t>2016</a:t>
            </a:r>
            <a:endParaRPr dirty="0">
              <a:solidFill>
                <a:srgbClr val="53585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r>
              <a:rPr lang="zh-CN" altLang="en-US" sz="1600" dirty="0">
                <a:solidFill>
                  <a:srgbClr val="435CC8"/>
                </a:solidFill>
                <a:latin typeface="Microsoft YaHei" panose="020B0503020204020204" pitchFamily="34" charset="-122"/>
                <a:ea typeface="Microsoft YaHei" panose="020B0503020204020204" pitchFamily="34" charset="-122"/>
              </a:rPr>
              <a:t>朱少民 </a:t>
            </a:r>
            <a:r>
              <a:rPr lang="en-US" altLang="zh-CN" sz="1600" dirty="0">
                <a:solidFill>
                  <a:srgbClr val="435CC8"/>
                </a:solidFill>
                <a:latin typeface="Microsoft YaHei" panose="020B0503020204020204" pitchFamily="34" charset="-122"/>
                <a:ea typeface="Microsoft YaHei" panose="020B0503020204020204" pitchFamily="34" charset="-122"/>
              </a:rPr>
              <a:t>/</a:t>
            </a:r>
            <a:r>
              <a:rPr lang="zh-CN" altLang="en-US" sz="1600" dirty="0">
                <a:solidFill>
                  <a:srgbClr val="435CC8"/>
                </a:solidFill>
                <a:latin typeface="Microsoft YaHei" panose="020B0503020204020204" pitchFamily="34" charset="-122"/>
                <a:ea typeface="Microsoft YaHei" panose="020B0503020204020204" pitchFamily="34" charset="-122"/>
              </a:rPr>
              <a:t> 同济大学</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dirty="0">
                <a:latin typeface="微软雅黑" panose="020B0503020204020204" pitchFamily="34" charset="-122"/>
                <a:ea typeface="微软雅黑" panose="020B0503020204020204" pitchFamily="34" charset="-122"/>
              </a:rPr>
              <a:t>如何通过实验教学培养学生的实际能力？ </a:t>
            </a:r>
            <a:endParaRPr kumimoji="1" lang="zh-CN" altLang="en-US"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531495" y="2442588"/>
            <a:ext cx="7608570" cy="440570"/>
          </a:xfrm>
          <a:prstGeom prst="rect">
            <a:avLst/>
          </a:prstGeom>
          <a:ln w="12700">
            <a:miter lim="400000"/>
          </a:ln>
        </p:spPr>
        <p:txBody>
          <a:bodyPr wrap="square" lIns="50800" tIns="50800" rIns="50800" bIns="50800" anchor="ctr">
            <a:spAutoFit/>
          </a:bodyPr>
          <a:lstStyle/>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根据分享大纲以及讲义开头列写的学习要点，依次开始深入讲解。">
            <a:extLst>
              <a:ext uri="{FF2B5EF4-FFF2-40B4-BE49-F238E27FC236}">
                <a16:creationId xmlns:a16="http://schemas.microsoft.com/office/drawing/2014/main" id="{DE144E0A-1E14-6D67-3654-DD1BB6F270EC}"/>
              </a:ext>
            </a:extLst>
          </p:cNvPr>
          <p:cNvSpPr txBox="1"/>
          <p:nvPr/>
        </p:nvSpPr>
        <p:spPr>
          <a:xfrm>
            <a:off x="531495" y="1495181"/>
            <a:ext cx="4789697" cy="189481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软件测试是一门实践性很强的课程</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做中学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问题驱动教学与实验</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实验就是分析问题、解决问题的过程</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26FA8A1-99E7-171C-0EF8-70BA0C4C2669}"/>
              </a:ext>
            </a:extLst>
          </p:cNvPr>
          <p:cNvPicPr>
            <a:picLocks noChangeAspect="1"/>
          </p:cNvPicPr>
          <p:nvPr/>
        </p:nvPicPr>
        <p:blipFill rotWithShape="1">
          <a:blip r:embed="rId2">
            <a:extLst>
              <a:ext uri="{28A0092B-C50C-407E-A947-70E740481C1C}">
                <a14:useLocalDpi xmlns:a14="http://schemas.microsoft.com/office/drawing/2010/main" val="0"/>
              </a:ext>
            </a:extLst>
          </a:blip>
          <a:srcRect l="15884" t="12732" r="7797" b="2103"/>
          <a:stretch/>
        </p:blipFill>
        <p:spPr bwMode="auto">
          <a:xfrm>
            <a:off x="5035673" y="820361"/>
            <a:ext cx="3389911" cy="368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6EF79-EBDC-F6EF-5589-905574F39E65}"/>
              </a:ext>
            </a:extLst>
          </p:cNvPr>
          <p:cNvSpPr>
            <a:spLocks noGrp="1"/>
          </p:cNvSpPr>
          <p:nvPr>
            <p:ph type="title"/>
          </p:nvPr>
        </p:nvSpPr>
        <p:spPr/>
        <p:txBody>
          <a:bodyPr/>
          <a:lstStyle/>
          <a:p>
            <a:r>
              <a:rPr kumimoji="1" lang="en-US" altLang="zh-CN" dirty="0"/>
              <a:t>《</a:t>
            </a:r>
            <a:r>
              <a:rPr kumimoji="1" lang="zh-CN" altLang="en-US" dirty="0"/>
              <a:t>软件测试方法和技术</a:t>
            </a:r>
            <a:r>
              <a:rPr kumimoji="1" lang="en-US" altLang="zh-CN" dirty="0"/>
              <a:t>》</a:t>
            </a:r>
            <a:endParaRPr kumimoji="1" lang="zh-CN" altLang="en-US" dirty="0"/>
          </a:p>
        </p:txBody>
      </p:sp>
      <p:sp>
        <p:nvSpPr>
          <p:cNvPr id="3" name="根据分享大纲以及讲义开头列写的学习要点，依次开始深入讲解。">
            <a:extLst>
              <a:ext uri="{FF2B5EF4-FFF2-40B4-BE49-F238E27FC236}">
                <a16:creationId xmlns:a16="http://schemas.microsoft.com/office/drawing/2014/main" id="{96C7C462-B4D6-64CA-C04A-2E3AB8013EC9}"/>
              </a:ext>
            </a:extLst>
          </p:cNvPr>
          <p:cNvSpPr txBox="1"/>
          <p:nvPr/>
        </p:nvSpPr>
        <p:spPr>
          <a:xfrm>
            <a:off x="504483" y="1165389"/>
            <a:ext cx="5745488" cy="281814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en-US" altLang="zh-CN" sz="2000" dirty="0">
                <a:latin typeface="微软雅黑" panose="020B0503020204020204" pitchFamily="34" charset="-122"/>
                <a:ea typeface="微软雅黑" panose="020B0503020204020204" pitchFamily="34" charset="-122"/>
              </a:rPr>
              <a:t>2005</a:t>
            </a:r>
            <a:r>
              <a:rPr lang="zh-CN" altLang="en-US" sz="2000" dirty="0">
                <a:latin typeface="微软雅黑" panose="020B0503020204020204" pitchFamily="34" charset="-122"/>
                <a:ea typeface="微软雅黑" panose="020B0503020204020204" pitchFamily="34" charset="-122"/>
              </a:rPr>
              <a:t>年出版，现在是第</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版，十一五、十二五国家级规划教材，上海市普通高校优秀教材</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en-US" altLang="zh-CN" sz="2000" dirty="0">
                <a:latin typeface="微软雅黑" panose="020B0503020204020204" pitchFamily="34" charset="-122"/>
                <a:ea typeface="微软雅黑" panose="020B0503020204020204" pitchFamily="34" charset="-122"/>
              </a:rPr>
              <a:t>300+</a:t>
            </a:r>
            <a:r>
              <a:rPr lang="zh-CN" altLang="en-US" sz="2000" dirty="0">
                <a:latin typeface="微软雅黑" panose="020B0503020204020204" pitchFamily="34" charset="-122"/>
                <a:ea typeface="微软雅黑" panose="020B0503020204020204" pitchFamily="34" charset="-122"/>
              </a:rPr>
              <a:t>所大学使用，销量超过</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万册，过去连续三年获得清华大学出版社畅销书奖</a:t>
            </a:r>
            <a:endParaRPr lang="en-US" altLang="zh-CN" sz="2000" dirty="0">
              <a:latin typeface="微软雅黑" panose="020B0503020204020204" pitchFamily="34" charset="-122"/>
              <a:ea typeface="微软雅黑" panose="020B0503020204020204" pitchFamily="34" charset="-122"/>
            </a:endParaRPr>
          </a:p>
          <a:p>
            <a:pPr marL="404813" indent="-404813">
              <a:lnSpc>
                <a:spcPct val="150000"/>
              </a:lnSpc>
            </a:pPr>
            <a:r>
              <a:rPr lang="zh-CN" altLang="zh-CN" sz="2000" dirty="0">
                <a:latin typeface="微软雅黑" panose="020B0503020204020204" pitchFamily="34" charset="-122"/>
                <a:ea typeface="微软雅黑" panose="020B0503020204020204" pitchFamily="34" charset="-122"/>
              </a:rPr>
              <a:t>本书共分三篇：软件测试的原理与方法、</a:t>
            </a:r>
            <a:r>
              <a:rPr lang="zh-CN" altLang="en-US" sz="2000" dirty="0">
                <a:latin typeface="微软雅黑" panose="020B0503020204020204" pitchFamily="34" charset="-122"/>
                <a:ea typeface="微软雅黑" panose="020B0503020204020204" pitchFamily="34" charset="-122"/>
              </a:rPr>
              <a:t>软件测试</a:t>
            </a:r>
            <a:r>
              <a:rPr lang="zh-CN" altLang="zh-CN" sz="2000" dirty="0">
                <a:latin typeface="微软雅黑" panose="020B0503020204020204" pitchFamily="34" charset="-122"/>
                <a:ea typeface="微软雅黑" panose="020B0503020204020204" pitchFamily="34" charset="-122"/>
              </a:rPr>
              <a:t>技术和</a:t>
            </a:r>
            <a:r>
              <a:rPr lang="zh-CN" altLang="en-US" sz="2000" dirty="0">
                <a:latin typeface="微软雅黑" panose="020B0503020204020204" pitchFamily="34" charset="-122"/>
                <a:ea typeface="微软雅黑" panose="020B0503020204020204" pitchFamily="34" charset="-122"/>
              </a:rPr>
              <a:t>软件测试项目</a:t>
            </a:r>
            <a:r>
              <a:rPr lang="zh-CN" altLang="zh-CN" sz="2000" dirty="0">
                <a:latin typeface="微软雅黑" panose="020B0503020204020204" pitchFamily="34" charset="-122"/>
                <a:ea typeface="微软雅黑" panose="020B0503020204020204" pitchFamily="34" charset="-122"/>
              </a:rPr>
              <a:t>实践</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B7E042C-F9D5-0CF6-28F3-601553C73B6F}"/>
              </a:ext>
            </a:extLst>
          </p:cNvPr>
          <p:cNvPicPr>
            <a:picLocks noChangeAspect="1"/>
          </p:cNvPicPr>
          <p:nvPr/>
        </p:nvPicPr>
        <p:blipFill>
          <a:blip r:embed="rId2"/>
          <a:stretch>
            <a:fillRect/>
          </a:stretch>
        </p:blipFill>
        <p:spPr>
          <a:xfrm>
            <a:off x="6811676" y="1165389"/>
            <a:ext cx="2063455" cy="2818144"/>
          </a:xfrm>
          <a:prstGeom prst="rect">
            <a:avLst/>
          </a:prstGeom>
        </p:spPr>
      </p:pic>
    </p:spTree>
    <p:extLst>
      <p:ext uri="{BB962C8B-B14F-4D97-AF65-F5344CB8AC3E}">
        <p14:creationId xmlns:p14="http://schemas.microsoft.com/office/powerpoint/2010/main" val="376869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6EF79-EBDC-F6EF-5589-905574F39E65}"/>
              </a:ext>
            </a:extLst>
          </p:cNvPr>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第</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篇 </a:t>
            </a:r>
            <a:r>
              <a:rPr lang="zh-CN" altLang="zh-CN" sz="2800" dirty="0">
                <a:latin typeface="微软雅黑" panose="020B0503020204020204" pitchFamily="34" charset="-122"/>
                <a:ea typeface="微软雅黑" panose="020B0503020204020204" pitchFamily="34" charset="-122"/>
              </a:rPr>
              <a:t>软件测试的原理与方法</a:t>
            </a:r>
            <a:endParaRPr kumimoji="1" lang="zh-CN" altLang="en-US" dirty="0"/>
          </a:p>
        </p:txBody>
      </p:sp>
      <p:sp>
        <p:nvSpPr>
          <p:cNvPr id="3" name="根据分享大纲以及讲义开头列写的学习要点，依次开始深入讲解。">
            <a:extLst>
              <a:ext uri="{FF2B5EF4-FFF2-40B4-BE49-F238E27FC236}">
                <a16:creationId xmlns:a16="http://schemas.microsoft.com/office/drawing/2014/main" id="{96C7C462-B4D6-64CA-C04A-2E3AB8013EC9}"/>
              </a:ext>
            </a:extLst>
          </p:cNvPr>
          <p:cNvSpPr txBox="1"/>
          <p:nvPr/>
        </p:nvSpPr>
        <p:spPr>
          <a:xfrm>
            <a:off x="759007" y="1435806"/>
            <a:ext cx="3812993" cy="189481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 引论</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章 软件测试的基本概念</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章 软件测试方法</a:t>
            </a:r>
          </a:p>
          <a:p>
            <a:pPr marL="404813" indent="-404813">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章 软件测试流程和规范</a:t>
            </a:r>
          </a:p>
        </p:txBody>
      </p:sp>
      <p:pic>
        <p:nvPicPr>
          <p:cNvPr id="1026" name="Picture 2" descr="See the source image">
            <a:extLst>
              <a:ext uri="{FF2B5EF4-FFF2-40B4-BE49-F238E27FC236}">
                <a16:creationId xmlns:a16="http://schemas.microsoft.com/office/drawing/2014/main" id="{D1B7A5C3-A64E-D1FB-68BF-9F4004B50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476" y="1435806"/>
            <a:ext cx="4085413" cy="229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40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A5NDI2ZWFiMmI1OWE2N2QwMWFkNmFlNWQxNGI5MDg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583_1*a*1"/>
  <p:tag name="KSO_WM_TEMPLATE_CATEGORY" val="diagram"/>
  <p:tag name="KSO_WM_TEMPLATE_INDEX" val="2021458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PRESET_TEXT" val="单击此处添加标题"/>
  <p:tag name="KSO_WM_DIAGRAM_GROUP_CODE" val="m1-1"/>
  <p:tag name="KSO_WM_UNIT_VALUE" val="14"/>
  <p:tag name="KSO_WM_UNIT_TEXT_FILL_FORE_SCHEMECOLOR_INDEX_BRIGHTNESS" val="0.2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3321</TotalTime>
  <Words>3536</Words>
  <Application>Microsoft Macintosh PowerPoint</Application>
  <PresentationFormat>全屏显示(16:9)</PresentationFormat>
  <Paragraphs>331</Paragraphs>
  <Slides>61</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61</vt:i4>
      </vt:variant>
    </vt:vector>
  </HeadingPairs>
  <TitlesOfParts>
    <vt:vector size="78" baseType="lpstr">
      <vt:lpstr>等线 Light</vt:lpstr>
      <vt:lpstr>楷体_GB2312</vt:lpstr>
      <vt:lpstr>思源黑体</vt:lpstr>
      <vt:lpstr>思源黑体 Bold</vt:lpstr>
      <vt:lpstr>思源黑体 CN Normal</vt:lpstr>
      <vt:lpstr>思源黑体 Medium</vt:lpstr>
      <vt:lpstr>SimSun</vt:lpstr>
      <vt:lpstr>Microsoft YaHei</vt:lpstr>
      <vt:lpstr>Microsoft YaHei</vt:lpstr>
      <vt:lpstr>微软雅黑 Light</vt:lpstr>
      <vt:lpstr>MS Mincho</vt:lpstr>
      <vt:lpstr>Arial</vt:lpstr>
      <vt:lpstr>Calibri</vt:lpstr>
      <vt:lpstr>Tahoma</vt:lpstr>
      <vt:lpstr>Times New Roman</vt:lpstr>
      <vt:lpstr>Wingdings</vt:lpstr>
      <vt:lpstr>Office 主题​​</vt:lpstr>
      <vt:lpstr>软件测试方法和技术</vt:lpstr>
      <vt:lpstr>软件测试全景图</vt:lpstr>
      <vt:lpstr>系统地理解软件测试</vt:lpstr>
      <vt:lpstr>从就业市场看软件测试</vt:lpstr>
      <vt:lpstr>在敏捷时代，如何看待软件测试？ </vt:lpstr>
      <vt:lpstr>如何借助这门课培养学生的分析问题和解决问题的能力？</vt:lpstr>
      <vt:lpstr>如何通过实验教学培养学生的实际能力？ </vt:lpstr>
      <vt:lpstr>《软件测试方法和技术》</vt:lpstr>
      <vt:lpstr>第1篇 软件测试的原理与方法</vt:lpstr>
      <vt:lpstr>软件测试方法和技术</vt:lpstr>
      <vt:lpstr>PowerPoint 演示文稿</vt:lpstr>
      <vt:lpstr>1.1 软件测试的必要性</vt:lpstr>
      <vt:lpstr>迪斯尼并不总是带来笑声</vt:lpstr>
      <vt:lpstr>一个缺陷造成了数亿美元损失</vt:lpstr>
      <vt:lpstr>火星探测飞船坠毁</vt:lpstr>
      <vt:lpstr>软件测试走了捷径导致灾难再次发生 </vt:lpstr>
      <vt:lpstr>错误指令造成骑士资本集团损失4.4亿美元</vt:lpstr>
      <vt:lpstr>AWS宕机整整4个小时</vt:lpstr>
      <vt:lpstr>Uber泄漏个人隐私，导致用户要求赔偿3亿多元</vt:lpstr>
      <vt:lpstr>预定的酒店住不进去、露宿街头</vt:lpstr>
      <vt:lpstr>更多的悲剧</vt:lpstr>
      <vt:lpstr>1.2 为什么要进行软件测试？</vt:lpstr>
      <vt:lpstr>为什么要进行软件测试?</vt:lpstr>
      <vt:lpstr>1.3 什么是软件测试？</vt:lpstr>
      <vt:lpstr>PowerPoint 演示文稿</vt:lpstr>
      <vt:lpstr>PowerPoint 演示文稿</vt:lpstr>
      <vt:lpstr>从狭义的软件测试到广义的软件测试</vt:lpstr>
      <vt:lpstr>广义的软件测试可以极大地降低研发成本</vt:lpstr>
      <vt:lpstr>软件测试学科的发展</vt:lpstr>
      <vt:lpstr>不同的阶段划分</vt:lpstr>
      <vt:lpstr>PowerPoint 演示文稿</vt:lpstr>
      <vt:lpstr>软件测试的正向思维</vt:lpstr>
      <vt:lpstr>软件测试的反向思维 </vt:lpstr>
      <vt:lpstr>认知决定着行为</vt:lpstr>
      <vt:lpstr>PowerPoint 演示文稿</vt:lpstr>
      <vt:lpstr>什么是软件测试？</vt:lpstr>
      <vt:lpstr>软件测试 IEEE/ ISO29119的定义</vt:lpstr>
      <vt:lpstr>软件测试 IEEE/ ISO29119的定义 – 续</vt:lpstr>
      <vt:lpstr>软件测试的价值</vt:lpstr>
      <vt:lpstr>PowerPoint 演示文稿</vt:lpstr>
      <vt:lpstr>从质量视角认知软件测试</vt:lpstr>
      <vt:lpstr>从风险视角认知软件测试</vt:lpstr>
      <vt:lpstr>从经济视角认知软件测试</vt:lpstr>
      <vt:lpstr>基于Test Oracle 的认知</vt:lpstr>
      <vt:lpstr>基于批判性思维的认知</vt:lpstr>
      <vt:lpstr>1.4 测试与质量保证的关系</vt:lpstr>
      <vt:lpstr>什么是SQA？</vt:lpstr>
      <vt:lpstr>SQA活动</vt:lpstr>
      <vt:lpstr>软件测试 vs. SQA</vt:lpstr>
      <vt:lpstr>1.5 测试与开发的关系</vt:lpstr>
      <vt:lpstr>测试不是开发下一道工序</vt:lpstr>
      <vt:lpstr>测试与开发是并行、协作的关系</vt:lpstr>
      <vt:lpstr>1.6 测试驱动开发的思想</vt:lpstr>
      <vt:lpstr> 测试驱动开发的思想</vt:lpstr>
      <vt:lpstr>TDD的实践最早来自极限编程</vt:lpstr>
      <vt:lpstr>TDD与UTDD、ATDD</vt:lpstr>
      <vt:lpstr>问题</vt:lpstr>
      <vt:lpstr>本章小结</vt:lpstr>
      <vt:lpstr>提问、思考与练习</vt:lpstr>
      <vt:lpstr>PowerPoint 演示文稿</vt:lpstr>
      <vt:lpstr>感 谢 聆 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333</cp:revision>
  <dcterms:created xsi:type="dcterms:W3CDTF">2020-06-18T01:06:00Z</dcterms:created>
  <dcterms:modified xsi:type="dcterms:W3CDTF">2022-12-24T01:11:44Z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426427AD8D144D0396529E473195E768</vt:lpwstr>
  </property>
</Properties>
</file>